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바쁜 현대인들에게 건강한 아침을 선물하는 프레시데이 서비스를 소개합니다.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시간 부족으로 인해 건강을 포기해야 하는 현실을 강조합니다.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우리의 솔루션이 어떻게 고객의 문제를 해결하는지 설명합니다.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우리의 타겟 고객층이 어떻게 혜택을 얻는지 구체화합니다.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구독 모델의 편리함과 구조를 설명합니다.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원하는 주기와 수량을 선택하면 신선한 주스가 정기적으로 도착합니다.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건강·편의·경제성을 한 번에 챙기는 구독 경험을 제안합니다.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신선한 원료와 재활용 가능한 포장을 지향합니다.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청중에게 즉각적인 행동을 유도하는 클로징입니다.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jp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3.jp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65760"/>
            <a:ext cx="27432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 b="1">
                <a:solidFill>
                  <a:srgbClr val="315BEA"/>
                </a:solidFill>
              </a:defRPr>
            </a:pPr>
            <a:r>
              <a:t>CONFIRMED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914400"/>
            <a:ext cx="10789920" cy="10058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/>
            </a:pPr>
            <a:r>
              <a:t>프레시데이: 당신의 아침을 바꾸는 가장 간편한 습관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1920240"/>
            <a:ext cx="10698480" cy="10058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900">
                <a:solidFill>
                  <a:srgbClr val="35516B"/>
                </a:solidFill>
              </a:defRPr>
            </a:pPr>
            <a:r>
              <a:t>바쁜 일상 속, 건강을 위한 가장 쉬운 선택을 제안합니다.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2971800"/>
            <a:ext cx="10241280" cy="31089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spcAft>
                <a:spcPts val="1000"/>
              </a:spcAft>
              <a:defRPr sz="1700"/>
            </a:pPr>
            <a:r>
              <a:t>프레시주스 구독 서비스 소개</a:t>
            </a:r>
          </a:p>
          <a:p>
            <a:pPr>
              <a:spcAft>
                <a:spcPts val="1000"/>
              </a:spcAft>
              <a:defRPr sz="1700"/>
            </a:pPr>
            <a:r>
              <a:t>준비 시간 0분, 영양은 100%</a:t>
            </a:r>
          </a:p>
          <a:p>
            <a:pPr>
              <a:spcAft>
                <a:spcPts val="1000"/>
              </a:spcAft>
              <a:defRPr sz="1700"/>
            </a:pPr>
            <a:r>
              <a:t>프레시데이 기획·마케팅팀</a:t>
            </a:r>
          </a:p>
        </p:txBody>
      </p:sp>
      <p:pic>
        <p:nvPicPr>
          <p:cNvPr id="6" name="Picture 5" descr="imag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6720" y="411480"/>
            <a:ext cx="3383280" cy="196596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65760"/>
            <a:ext cx="27432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 b="1">
                <a:solidFill>
                  <a:srgbClr val="315BEA"/>
                </a:solidFill>
              </a:defRPr>
            </a:pPr>
            <a:r>
              <a:t>ASSUMPTION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914400"/>
            <a:ext cx="10789920" cy="10058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/>
            </a:pPr>
            <a:r>
              <a:t>왜 우리는 아침을 포기할까요?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1920240"/>
            <a:ext cx="10698480" cy="10058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900">
                <a:solidFill>
                  <a:srgbClr val="35516B"/>
                </a:solidFill>
              </a:defRPr>
            </a:pPr>
            <a:r>
              <a:t>예시 가정: 바쁜 일상 속에서 영양 균형을 챙기는 것은 사치처럼 느껴집니다.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2971800"/>
            <a:ext cx="10241280" cy="31089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spcAft>
                <a:spcPts val="1000"/>
              </a:spcAft>
              <a:defRPr sz="1700"/>
            </a:pPr>
            <a:r>
              <a:t>출근과 등교로 부족한 아침 준비 시간</a:t>
            </a:r>
          </a:p>
          <a:p>
            <a:pPr>
              <a:spcAft>
                <a:spcPts val="1000"/>
              </a:spcAft>
              <a:defRPr sz="1700"/>
            </a:pPr>
            <a:r>
              <a:t>과일과 채소를 챙겨 먹기 어려운 번거로움</a:t>
            </a:r>
          </a:p>
          <a:p>
            <a:pPr>
              <a:spcAft>
                <a:spcPts val="1000"/>
              </a:spcAft>
              <a:defRPr sz="1700"/>
            </a:pPr>
            <a:r>
              <a:t>불규칙한 식습관으로 인한 에너지 저하</a:t>
            </a:r>
          </a:p>
          <a:p>
            <a:pPr>
              <a:spcAft>
                <a:spcPts val="1000"/>
              </a:spcAft>
              <a:defRPr sz="1700"/>
            </a:pPr>
            <a:r>
              <a:t>예시 가정: 아침을 거르는 직장인의 70%가 영양 불균형을 체감함</a:t>
            </a:r>
          </a:p>
        </p:txBody>
      </p:sp>
      <p:pic>
        <p:nvPicPr>
          <p:cNvPr id="6" name="Picture 5" descr="imag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6720" y="411480"/>
            <a:ext cx="3383280" cy="196596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65760"/>
            <a:ext cx="27432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 b="1">
                <a:solidFill>
                  <a:srgbClr val="315BEA"/>
                </a:solidFill>
              </a:defRPr>
            </a:pPr>
            <a:r>
              <a:t>ASSUMPTION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914400"/>
            <a:ext cx="10789920" cy="10058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/>
            </a:pPr>
            <a:r>
              <a:t>프레시데이: 당신의 아침을 위한 솔루션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1920240"/>
            <a:ext cx="10698480" cy="10058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900">
                <a:solidFill>
                  <a:srgbClr val="35516B"/>
                </a:solidFill>
              </a:defRPr>
            </a:pPr>
            <a:r>
              <a:t>예시 가정: 준비 시간 없이, 고단백·저당 주스로 완벽한 영양을 채우세요.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2971800"/>
            <a:ext cx="10241280" cy="31089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spcAft>
                <a:spcPts val="1000"/>
              </a:spcAft>
              <a:defRPr sz="1700"/>
            </a:pPr>
            <a:r>
              <a:t>매일 아침 문 앞까지 배송되는 신선함</a:t>
            </a:r>
          </a:p>
          <a:p>
            <a:pPr>
              <a:spcAft>
                <a:spcPts val="1000"/>
              </a:spcAft>
              <a:defRPr sz="1700"/>
            </a:pPr>
            <a:r>
              <a:t>고단백·저당 설계로 체중 관리와 건강을 동시에</a:t>
            </a:r>
          </a:p>
          <a:p>
            <a:pPr>
              <a:spcAft>
                <a:spcPts val="1000"/>
              </a:spcAft>
              <a:defRPr sz="1700"/>
            </a:pPr>
            <a:r>
              <a:t>준비 시간 0분, 바로 마시는 간편함</a:t>
            </a:r>
          </a:p>
          <a:p>
            <a:pPr>
              <a:spcAft>
                <a:spcPts val="1000"/>
              </a:spcAft>
              <a:defRPr sz="1700"/>
            </a:pPr>
            <a:r>
              <a:t>예시 가정: 구독 서비스 이용 시 주당 평균 3시간의 준비 시간 절약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65760"/>
            <a:ext cx="27432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 b="1">
                <a:solidFill>
                  <a:srgbClr val="315BEA"/>
                </a:solidFill>
              </a:defRPr>
            </a:pPr>
            <a:r>
              <a:t>CONFIRMED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914400"/>
            <a:ext cx="10789920" cy="10058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/>
            </a:pPr>
            <a:r>
              <a:t>누구를 위한 서비스인가요?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1920240"/>
            <a:ext cx="10698480" cy="10058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900">
                <a:solidFill>
                  <a:srgbClr val="35516B"/>
                </a:solidFill>
              </a:defRPr>
            </a:pPr>
            <a:r>
              <a:t>건강한 라이프스타일을 지향하는 당신을 위해 설계되었습니다.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2971800"/>
            <a:ext cx="10241280" cy="31089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spcAft>
                <a:spcPts val="1000"/>
              </a:spcAft>
              <a:defRPr sz="1700"/>
            </a:pPr>
            <a:r>
              <a:t>바쁜 직장인: 출근길 든든한 한 끼</a:t>
            </a:r>
          </a:p>
          <a:p>
            <a:pPr>
              <a:spcAft>
                <a:spcPts val="1000"/>
              </a:spcAft>
              <a:defRPr sz="1700"/>
            </a:pPr>
            <a:r>
              <a:t>아침을 거르는 학생: 간편한 영양 보충</a:t>
            </a:r>
          </a:p>
          <a:p>
            <a:pPr>
              <a:spcAft>
                <a:spcPts val="1000"/>
              </a:spcAft>
              <a:defRPr sz="1700"/>
            </a:pPr>
            <a:r>
              <a:t>피트니스족: 고단백·저당으로 체중 관리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65760"/>
            <a:ext cx="27432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 b="1">
                <a:solidFill>
                  <a:srgbClr val="315BEA"/>
                </a:solidFill>
              </a:defRPr>
            </a:pPr>
            <a:r>
              <a:t>MISSING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914400"/>
            <a:ext cx="10789920" cy="10058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/>
            </a:pPr>
            <a:r>
              <a:t>간편한 구독, 합리적인 가격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1920240"/>
            <a:ext cx="10698480" cy="10058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900">
                <a:solidFill>
                  <a:srgbClr val="35516B"/>
                </a:solidFill>
              </a:defRPr>
            </a:pPr>
            <a:r>
              <a:t>매일 신선한 주스를 정기적으로 받아보세요.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2971800"/>
            <a:ext cx="10241280" cy="31089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spcAft>
                <a:spcPts val="1000"/>
              </a:spcAft>
              <a:defRPr sz="1700"/>
            </a:pPr>
            <a:r>
              <a:t>자료 입력 필요: 구독 플랜 상세 정보</a:t>
            </a:r>
          </a:p>
          <a:p>
            <a:pPr>
              <a:spcAft>
                <a:spcPts val="1000"/>
              </a:spcAft>
              <a:defRPr sz="1700"/>
            </a:pPr>
            <a:r>
              <a:t>자료 입력 필요: 배송 주기 및 지역</a:t>
            </a:r>
          </a:p>
          <a:p>
            <a:pPr>
              <a:spcAft>
                <a:spcPts val="1000"/>
              </a:spcAft>
              <a:defRPr sz="1700"/>
            </a:pPr>
            <a:r>
              <a:t>자료 입력 필요: 가격 정책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65760"/>
            <a:ext cx="27432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 b="1">
                <a:solidFill>
                  <a:srgbClr val="315BEA"/>
                </a:solidFill>
              </a:defRPr>
            </a:pPr>
            <a:r>
              <a:t>SUGGESTION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914400"/>
            <a:ext cx="10789920" cy="10058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/>
            </a:pPr>
            <a:r>
              <a:t>구독은 어떻게 이용하나요?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1920240"/>
            <a:ext cx="10698480" cy="10058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900">
                <a:solidFill>
                  <a:srgbClr val="35516B"/>
                </a:solidFill>
              </a:defRPr>
            </a:pPr>
            <a:r>
              <a:t>원하는 주기와 수량을 선택하면 신선한 주스가 정기적으로 도착합니다.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2971800"/>
            <a:ext cx="10241280" cy="31089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spcAft>
                <a:spcPts val="1000"/>
              </a:spcAft>
              <a:defRPr sz="1700"/>
            </a:pPr>
            <a:r>
              <a:t>구독 옵션 선택</a:t>
            </a:r>
          </a:p>
          <a:p>
            <a:pPr>
              <a:spcAft>
                <a:spcPts val="1000"/>
              </a:spcAft>
              <a:defRPr sz="1700"/>
            </a:pPr>
            <a:r>
              <a:t>정기 배송</a:t>
            </a:r>
          </a:p>
          <a:p>
            <a:pPr>
              <a:spcAft>
                <a:spcPts val="1000"/>
              </a:spcAft>
              <a:defRPr sz="1700"/>
            </a:pPr>
            <a:r>
              <a:t>간편하게 섭취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65760"/>
            <a:ext cx="27432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 b="1">
                <a:solidFill>
                  <a:srgbClr val="315BEA"/>
                </a:solidFill>
              </a:defRPr>
            </a:pPr>
            <a:r>
              <a:t>SUGGESTION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914400"/>
            <a:ext cx="10789920" cy="10058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/>
            </a:pPr>
            <a:r>
              <a:t>일상에 더해지는 세 가지 변화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1920240"/>
            <a:ext cx="10698480" cy="10058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900">
                <a:solidFill>
                  <a:srgbClr val="35516B"/>
                </a:solidFill>
              </a:defRPr>
            </a:pPr>
            <a:r>
              <a:t>건강·편의·경제성을 한 번에 챙기는 구독 경험을 제안합니다.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2971800"/>
            <a:ext cx="10241280" cy="31089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spcAft>
                <a:spcPts val="1000"/>
              </a:spcAft>
              <a:defRPr sz="1700"/>
            </a:pPr>
            <a:r>
              <a:t>건강한 아침 습관</a:t>
            </a:r>
          </a:p>
          <a:p>
            <a:pPr>
              <a:spcAft>
                <a:spcPts val="1000"/>
              </a:spcAft>
              <a:defRPr sz="1700"/>
            </a:pPr>
            <a:r>
              <a:t>준비 시간을 줄이는 편의성</a:t>
            </a:r>
          </a:p>
          <a:p>
            <a:pPr>
              <a:spcAft>
                <a:spcPts val="1000"/>
              </a:spcAft>
              <a:defRPr sz="1700"/>
            </a:pPr>
            <a:r>
              <a:t>구독을 통한 합리적 소비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65760"/>
            <a:ext cx="27432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 b="1">
                <a:solidFill>
                  <a:srgbClr val="315BEA"/>
                </a:solidFill>
              </a:defRPr>
            </a:pPr>
            <a:r>
              <a:t>SUGGESTION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914400"/>
            <a:ext cx="10789920" cy="10058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/>
            </a:pPr>
            <a:r>
              <a:t>건강한 선택을 지속 가능한 선택으로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1920240"/>
            <a:ext cx="10698480" cy="10058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900">
                <a:solidFill>
                  <a:srgbClr val="35516B"/>
                </a:solidFill>
              </a:defRPr>
            </a:pPr>
            <a:r>
              <a:t>신선한 원료와 재활용 가능한 포장을 지향합니다.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2971800"/>
            <a:ext cx="10241280" cy="31089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spcAft>
                <a:spcPts val="1000"/>
              </a:spcAft>
              <a:defRPr sz="1700"/>
            </a:pPr>
            <a:r>
              <a:t>신선한 재료</a:t>
            </a:r>
          </a:p>
          <a:p>
            <a:pPr>
              <a:spcAft>
                <a:spcPts val="1000"/>
              </a:spcAft>
              <a:defRPr sz="1700"/>
            </a:pPr>
            <a:r>
              <a:t>간결한 포장</a:t>
            </a:r>
          </a:p>
          <a:p>
            <a:pPr>
              <a:spcAft>
                <a:spcPts val="1000"/>
              </a:spcAft>
              <a:defRPr sz="1700"/>
            </a:pPr>
            <a:r>
              <a:t>꾸준히 이어가기 쉬운 서비스</a:t>
            </a:r>
          </a:p>
        </p:txBody>
      </p:sp>
      <p:pic>
        <p:nvPicPr>
          <p:cNvPr id="6" name="Picture 5" descr="imag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6720" y="411480"/>
            <a:ext cx="3383280" cy="196596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65760"/>
            <a:ext cx="27432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 b="1">
                <a:solidFill>
                  <a:srgbClr val="315BEA"/>
                </a:solidFill>
              </a:defRPr>
            </a:pPr>
            <a:r>
              <a:t>CONFIRMED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914400"/>
            <a:ext cx="10789920" cy="10058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/>
            </a:pPr>
            <a:r>
              <a:t>지금 바로 시작하세요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1920240"/>
            <a:ext cx="10698480" cy="10058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900">
                <a:solidFill>
                  <a:srgbClr val="35516B"/>
                </a:solidFill>
              </a:defRPr>
            </a:pPr>
            <a:r>
              <a:t>첫 달 20% 할인 혜택으로 건강한 습관을 시작하세요.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2971800"/>
            <a:ext cx="10241280" cy="31089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spcAft>
                <a:spcPts val="1000"/>
              </a:spcAft>
              <a:defRPr sz="1700"/>
            </a:pPr>
            <a:r>
              <a:t>첫 달 구독료 20% 즉시 할인</a:t>
            </a:r>
          </a:p>
          <a:p>
            <a:pPr>
              <a:spcAft>
                <a:spcPts val="1000"/>
              </a:spcAft>
              <a:defRPr sz="1700"/>
            </a:pPr>
            <a:r>
              <a:t>지금 신청하고 내일 아침부터 배송 시작</a:t>
            </a:r>
          </a:p>
          <a:p>
            <a:pPr>
              <a:spcAft>
                <a:spcPts val="1000"/>
              </a:spcAft>
              <a:defRPr sz="1700"/>
            </a:pPr>
            <a:r>
              <a:t>자료 입력 필요: 구독 신청 링크 또는 QR 코드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