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801ce57aad544c9" /><Relationship Type="http://schemas.openxmlformats.org/officeDocument/2006/relationships/extended-properties" Target="/docProps/app.xml" Id="R0f3b34d658b64714" /><Relationship Type="http://schemas.openxmlformats.org/officeDocument/2006/relationships/officeDocument" Target="/ppt/presentation.xml" Id="R8b382a3bbd69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3482cd95b434d"/>
  </p:sldMasterIdLst>
  <p:notesMasterIdLst>
    <p:notesMasterId xmlns:r="http://schemas.openxmlformats.org/officeDocument/2006/relationships" r:id="R34f314a0139041cb"/>
  </p:notesMasterIdLst>
  <p:sldIdLst>
    <p:sldId xmlns:r="http://schemas.openxmlformats.org/officeDocument/2006/relationships" id="256" r:id="R0be394dd23c540d8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14f49e2708e4998" /><Relationship Type="http://schemas.openxmlformats.org/officeDocument/2006/relationships/slideMaster" Target="/ppt/slideMasters/slideMaster1.xml" Id="R0673482cd95b434d" /><Relationship Type="http://schemas.openxmlformats.org/officeDocument/2006/relationships/notesMaster" Target="/ppt/notesMasters/notesMaster1.xml" Id="R34f314a0139041cb" /><Relationship Type="http://schemas.openxmlformats.org/officeDocument/2006/relationships/presProps" Target="/ppt/presProps.xml" Id="R9d945aa7e90e4cc6" /><Relationship Type="http://schemas.openxmlformats.org/officeDocument/2006/relationships/tableStyles" Target="/ppt/tableStyles.xml" Id="Rcbcefc14760948e3" /><Relationship Type="http://schemas.openxmlformats.org/officeDocument/2006/relationships/slide" Target="/ppt/slides/slide1.xml" Id="R0be394dd23c540d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7901bf8466f4ea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e70641658c64059" /><Relationship Type="http://schemas.openxmlformats.org/officeDocument/2006/relationships/notesMaster" Target="/ppt/notesMasters/notesMaster1.xml" Id="R41a3e027aed14ec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근거: 사용자가 CatchPro 실제 운행에서 시간당 매출 3만원 달성 사례를 확인함.</a:t>
            </a:r>
          </a:p>
          <a:p xmlns:a="http://schemas.openxmlformats.org/drawingml/2006/main">
            <a:r>
              <a:t>근거 글: https://hongsik.blog/catchpro-dev-field-log-2026-05-11/</a:t>
            </a:r>
          </a:p>
          <a:p xmlns:a="http://schemas.openxmlformats.org/drawingml/2006/main">
            <a:r>
              <a:t>근거 글: https://hongsik.blog/catchpro-core-speed-2026-05-14/</a:t>
            </a:r>
          </a:p>
          <a:p xmlns:a="http://schemas.openxmlformats.org/drawingml/2006/main">
            <a:r>
              <a:t>주의: 시간당 3만원은 특정 사례이며 평균이나 보장 수익이 아님.</a:t>
            </a:r>
          </a:p>
          <a:p xmlns:a="http://schemas.openxmlformats.org/drawingml/2006/main">
            <a:r>
              <a:t>OCR 항목은 실제 구현이 확인된 핵심정보 인식 수준으로만 표기함.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91776b44a445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30edbbddcc4c8a" /><Relationship Type="http://schemas.openxmlformats.org/officeDocument/2006/relationships/slideLayout" Target="/ppt/slideLayouts/slideLayout1.xml" Id="Rc8da67a1ab5f4f1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a67a1ab5f4f1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86afb6b24838" /><Relationship Type="http://schemas.openxmlformats.org/officeDocument/2006/relationships/notesSlide" Target="/ppt/notesSlides/notesSlide1.xml" Id="R2064a9327148434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deck-kicker">
            <a:extLst xmlns:a="http://schemas.openxmlformats.org/drawingml/2006/main">
              <a:ext uri="{FF2B5EF4-FFF2-40B4-BE49-F238E27FC236}">
                <a16:creationId xmlns:a16="http://schemas.microsoft.com/office/drawing/2014/main" id="{FD5C1A35-1452-4C75-9C88-7C86BCC0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19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667085"/>
                </a:solidFill>
              </a:defRPr>
            </a:pPr>
            <a:r>
              <a:rPr sz="1425" b="1">
                <a:solidFill>
                  <a:srgbClr val="667085"/>
                </a:solidFill>
              </a:rPr>
              <a:t>CatchPro 개발 · 현장검증 기반 가치제안 캔버스</a:t>
            </a:r>
          </a:p>
        </p:txBody>
      </p:sp>
      <p:sp>
        <p:nvSpPr>
          <p:cNvPr id="2" name="deck-title">
            <a:extLst xmlns:a="http://schemas.openxmlformats.org/drawingml/2006/main">
              <a:ext uri="{FF2B5EF4-FFF2-40B4-BE49-F238E27FC236}">
                <a16:creationId xmlns:a16="http://schemas.microsoft.com/office/drawing/2014/main" id="{FAE36155-EA48-48AF-93A0-8E805BC76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81050"/>
            <a:ext cx="1428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52238"/>
                </a:solidFill>
              </a:defRPr>
            </a:pPr>
            <a:r>
              <a:rPr sz="3000" b="1">
                <a:solidFill>
                  <a:srgbClr val="152238"/>
                </a:solidFill>
              </a:rPr>
              <a:t>오더 판단 속도를 수익 기회로 바꾸는 CatchPro</a:t>
            </a:r>
          </a:p>
        </p:txBody>
      </p:sp>
      <p:sp>
        <p:nvSpPr>
          <p:cNvPr id="3" name="verified-badge">
            <a:extLst xmlns:a="http://schemas.openxmlformats.org/drawingml/2006/main">
              <a:ext uri="{FF2B5EF4-FFF2-40B4-BE49-F238E27FC236}">
                <a16:creationId xmlns:a16="http://schemas.microsoft.com/office/drawing/2014/main" id="{E0FE54C8-37A1-4917-9C0B-B5B2C3021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30375" y="723900"/>
            <a:ext cx="3095625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F7FB"/>
          </a:solidFill>
          <a:ln xmlns:a="http://schemas.openxmlformats.org/drawingml/2006/main" w="14288">
            <a:solidFill>
              <a:srgbClr val="D7DF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344054"/>
                </a:solidFill>
              </a:defRPr>
            </a:pPr>
            <a:r>
              <a:rPr sz="1275" b="1">
                <a:solidFill>
                  <a:srgbClr val="344054"/>
                </a:solidFill>
              </a:rPr>
              <a:t>사용자 확인 성과 · 시간당 3만원 사례</a:t>
            </a:r>
          </a:p>
        </p:txBody>
      </p:sp>
      <p:sp>
        <p:nvSpPr>
          <p:cNvPr id="4" name="left-title">
            <a:extLst xmlns:a="http://schemas.openxmlformats.org/drawingml/2006/main">
              <a:ext uri="{FF2B5EF4-FFF2-40B4-BE49-F238E27FC236}">
                <a16:creationId xmlns:a16="http://schemas.microsoft.com/office/drawing/2014/main" id="{9EDC1062-0DC4-4D3E-A9A0-C52F249AF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666875"/>
            <a:ext cx="533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787DE"/>
                </a:solidFill>
              </a:defRPr>
            </a:pPr>
            <a:r>
              <a:rPr sz="2250" b="1">
                <a:solidFill>
                  <a:srgbClr val="0787DE"/>
                </a:solidFill>
              </a:rPr>
              <a:t>CatchPro의</a:t>
            </a:r>
          </a:p>
          <a:p xmlns:a="http://schemas.openxmlformats.org/drawingml/2006/main">
            <a:pPr>
              <a:defRPr sz="2250" b="1">
                <a:solidFill>
                  <a:srgbClr val="0787DE"/>
                </a:solidFill>
              </a:defRPr>
            </a:pPr>
            <a:r>
              <a:rPr sz="2250" b="1">
                <a:solidFill>
                  <a:srgbClr val="0787DE"/>
                </a:solidFill>
              </a:rPr>
              <a:t>가치 제안</a:t>
            </a:r>
          </a:p>
        </p:txBody>
      </p:sp>
      <p:sp>
        <p:nvSpPr>
          <p:cNvPr id="5" name="right-title">
            <a:extLst xmlns:a="http://schemas.openxmlformats.org/drawingml/2006/main">
              <a:ext uri="{FF2B5EF4-FFF2-40B4-BE49-F238E27FC236}">
                <a16:creationId xmlns:a16="http://schemas.microsoft.com/office/drawing/2014/main" id="{236E232E-3C3C-48F8-A8F6-2C03790DC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1666875"/>
            <a:ext cx="5619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EF3D21"/>
                </a:solidFill>
              </a:defRPr>
            </a:pPr>
            <a:r>
              <a:rPr sz="2250" b="1">
                <a:solidFill>
                  <a:srgbClr val="EF3D21"/>
                </a:solidFill>
              </a:rPr>
              <a:t>오더 기반 운송 기사의</a:t>
            </a:r>
          </a:p>
          <a:p xmlns:a="http://schemas.openxmlformats.org/drawingml/2006/main">
            <a:pPr>
              <a:defRPr sz="2250" b="1">
                <a:solidFill>
                  <a:srgbClr val="EF3D21"/>
                </a:solidFill>
              </a:defRPr>
            </a:pPr>
            <a:r>
              <a:rPr sz="2250" b="1">
                <a:solidFill>
                  <a:srgbClr val="EF3D21"/>
                </a:solidFill>
              </a:rPr>
              <a:t>고객 프로필</a:t>
            </a:r>
          </a:p>
        </p:txBody>
      </p:sp>
      <p:sp>
        <p:nvSpPr>
          <p:cNvPr id="6" name="value-proposition-square">
            <a:extLst xmlns:a="http://schemas.openxmlformats.org/drawingml/2006/main">
              <a:ext uri="{FF2B5EF4-FFF2-40B4-BE49-F238E27FC236}">
                <a16:creationId xmlns:a16="http://schemas.microsoft.com/office/drawing/2014/main" id="{E2BC93B5-B191-4F1B-B626-AD71F1177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7239000" cy="619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8FF"/>
          </a:solidFill>
          <a:ln xmlns:a="http://schemas.openxmlformats.org/drawingml/2006/main" w="38100">
            <a:solidFill>
              <a:srgbClr val="0787DE"/>
            </a:solidFill>
            <a:prstDash val="solid"/>
          </a:ln>
        </p:spPr>
      </p:sp>
      <p:sp>
        <p:nvSpPr>
          <p:cNvPr id="7" name="customer-profile-circle">
            <a:extLst xmlns:a="http://schemas.openxmlformats.org/drawingml/2006/main">
              <a:ext uri="{FF2B5EF4-FFF2-40B4-BE49-F238E27FC236}">
                <a16:creationId xmlns:a16="http://schemas.microsoft.com/office/drawing/2014/main" id="{2B80C9BB-C9C6-4BB0-80CE-5A5598A1F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762250"/>
            <a:ext cx="7239000" cy="619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1F1"/>
          </a:solidFill>
          <a:ln xmlns:a="http://schemas.openxmlformats.org/drawingml/2006/main" w="38100">
            <a:solidFill>
              <a:srgbClr val="EF3D21"/>
            </a:solidFill>
            <a:prstDash val="solid"/>
          </a:ln>
        </p:spPr>
      </p:sp>
      <p:sp>
        <p:nvSpPr>
          <p:cNvPr id="8" name="left-diagonal-top">
            <a:extLst xmlns:a="http://schemas.openxmlformats.org/drawingml/2006/main">
              <a:ext uri="{FF2B5EF4-FFF2-40B4-BE49-F238E27FC236}">
                <a16:creationId xmlns:a16="http://schemas.microsoft.com/office/drawing/2014/main" id="{2805F915-1297-4B70-8B73-D63BB66CF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66750" y="2762250"/>
            <a:ext cx="3619500" cy="3095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787DE"/>
            </a:solidFill>
            <a:prstDash val="solid"/>
          </a:ln>
        </p:spPr>
      </p:sp>
      <p:sp>
        <p:nvSpPr>
          <p:cNvPr id="9" name="left-diagonal-bottom">
            <a:extLst xmlns:a="http://schemas.openxmlformats.org/drawingml/2006/main">
              <a:ext uri="{FF2B5EF4-FFF2-40B4-BE49-F238E27FC236}">
                <a16:creationId xmlns:a16="http://schemas.microsoft.com/office/drawing/2014/main" id="{9873EEBD-FCE9-488D-A85D-CAC121BE6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66750" y="5857875"/>
            <a:ext cx="3619500" cy="3095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787DE"/>
            </a:solidFill>
            <a:prstDash val="solid"/>
          </a:ln>
        </p:spPr>
      </p:sp>
      <p:sp>
        <p:nvSpPr>
          <p:cNvPr id="10" name="left-horizontal">
            <a:extLst xmlns:a="http://schemas.openxmlformats.org/drawingml/2006/main">
              <a:ext uri="{FF2B5EF4-FFF2-40B4-BE49-F238E27FC236}">
                <a16:creationId xmlns:a16="http://schemas.microsoft.com/office/drawing/2014/main" id="{0B9BA654-E064-4263-B95F-DD6ABEE0F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286250" y="5857875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787DE"/>
            </a:solidFill>
            <a:prstDash val="solid"/>
          </a:ln>
        </p:spPr>
      </p:sp>
      <p:sp>
        <p:nvSpPr>
          <p:cNvPr id="11" name="right-left-horizontal">
            <a:extLst xmlns:a="http://schemas.openxmlformats.org/drawingml/2006/main">
              <a:ext uri="{FF2B5EF4-FFF2-40B4-BE49-F238E27FC236}">
                <a16:creationId xmlns:a16="http://schemas.microsoft.com/office/drawing/2014/main" id="{3A279E5E-ECCC-4762-BEE6-52BF8826E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382250" y="5857875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EF3D21"/>
            </a:solidFill>
            <a:prstDash val="solid"/>
          </a:ln>
        </p:spPr>
      </p:sp>
      <p:sp>
        <p:nvSpPr>
          <p:cNvPr id="12" name="right-diagonal-top">
            <a:extLst xmlns:a="http://schemas.openxmlformats.org/drawingml/2006/main">
              <a:ext uri="{FF2B5EF4-FFF2-40B4-BE49-F238E27FC236}">
                <a16:creationId xmlns:a16="http://schemas.microsoft.com/office/drawing/2014/main" id="{11D463D8-8FFE-4327-938A-421FE4790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0" y="3524250"/>
            <a:ext cx="2238375" cy="2333625"/>
          </a:xfrm>
          <a:custGeom xmlns:a="http://schemas.openxmlformats.org/drawingml/2006/main">
            <a:pathLst>
              <a:path w="2238375" h="2333625">
                <a:moveTo>
                  <a:pt x="0" y="2333625"/>
                </a:moveTo>
                <a:lnTo>
                  <a:pt x="2238375" y="0"/>
                </a:lnTo>
              </a:path>
            </a:pathLst>
          </a:custGeom>
          <a:noFill xmlns:a="http://schemas.openxmlformats.org/drawingml/2006/main"/>
          <a:ln xmlns:a="http://schemas.openxmlformats.org/drawingml/2006/main" w="38100">
            <a:solidFill>
              <a:srgbClr val="EF3D21"/>
            </a:solidFill>
            <a:prstDash val="solid"/>
          </a:ln>
        </p:spPr>
      </p:sp>
      <p:sp>
        <p:nvSpPr>
          <p:cNvPr id="13" name="right-diagonal-bottom">
            <a:extLst xmlns:a="http://schemas.openxmlformats.org/drawingml/2006/main">
              <a:ext uri="{FF2B5EF4-FFF2-40B4-BE49-F238E27FC236}">
                <a16:creationId xmlns:a16="http://schemas.microsoft.com/office/drawing/2014/main" id="{85E58542-33A9-4BA2-ACD8-81B29C2D3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0" y="5857875"/>
            <a:ext cx="2238375" cy="2333625"/>
          </a:xfrm>
          <a:custGeom xmlns:a="http://schemas.openxmlformats.org/drawingml/2006/main">
            <a:pathLst>
              <a:path w="2238375" h="2333625">
                <a:moveTo>
                  <a:pt x="0" y="0"/>
                </a:moveTo>
                <a:lnTo>
                  <a:pt x="2238375" y="2333625"/>
                </a:lnTo>
              </a:path>
            </a:pathLst>
          </a:custGeom>
          <a:noFill xmlns:a="http://schemas.openxmlformats.org/drawingml/2006/main"/>
          <a:ln xmlns:a="http://schemas.openxmlformats.org/drawingml/2006/main" w="38100">
            <a:solidFill>
              <a:srgbClr val="EF3D21"/>
            </a:solidFill>
            <a:prstDash val="solid"/>
          </a:ln>
        </p:spPr>
      </p:sp>
      <p:sp>
        <p:nvSpPr>
          <p:cNvPr id="14" name="value-to-customer">
            <a:extLst xmlns:a="http://schemas.openxmlformats.org/drawingml/2006/main">
              <a:ext uri="{FF2B5EF4-FFF2-40B4-BE49-F238E27FC236}">
                <a16:creationId xmlns:a16="http://schemas.microsoft.com/office/drawing/2014/main" id="{24D9091D-D466-46EC-912D-31349852A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619750"/>
            <a:ext cx="1333500" cy="457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0787DE"/>
          </a:solidFill>
          <a:ln xmlns:a="http://schemas.openxmlformats.org/drawingml/2006/main" w="9525">
            <a:solidFill>
              <a:srgbClr val="0787DE"/>
            </a:solidFill>
            <a:prstDash val="solid"/>
          </a:ln>
        </p:spPr>
      </p:sp>
      <p:sp>
        <p:nvSpPr>
          <p:cNvPr id="15" name="customer-to-value">
            <a:extLst xmlns:a="http://schemas.openxmlformats.org/drawingml/2006/main">
              <a:ext uri="{FF2B5EF4-FFF2-40B4-BE49-F238E27FC236}">
                <a16:creationId xmlns:a16="http://schemas.microsoft.com/office/drawing/2014/main" id="{234C9FA6-04A5-41E6-8D3E-290628B69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619750"/>
            <a:ext cx="1333500" cy="457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EF3D21"/>
          </a:solidFill>
          <a:ln xmlns:a="http://schemas.openxmlformats.org/drawingml/2006/main" w="9525">
            <a:solidFill>
              <a:srgbClr val="EF3D21"/>
            </a:solidFill>
            <a:prstDash val="solid"/>
          </a:ln>
        </p:spPr>
      </p:sp>
      <p:sp>
        <p:nvSpPr>
          <p:cNvPr id="16" name="fit-label">
            <a:extLst xmlns:a="http://schemas.openxmlformats.org/drawingml/2006/main">
              <a:ext uri="{FF2B5EF4-FFF2-40B4-BE49-F238E27FC236}">
                <a16:creationId xmlns:a16="http://schemas.microsoft.com/office/drawing/2014/main" id="{B6D1F3E2-2EFD-46E5-99D3-48A85AC2F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61626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67085"/>
                </a:solidFill>
              </a:defRPr>
            </a:pPr>
            <a:r>
              <a:rPr sz="1200" b="1">
                <a:solidFill>
                  <a:srgbClr val="667085"/>
                </a:solidFill>
              </a:rPr>
              <a:t>문제–가치 적합</a:t>
            </a:r>
          </a:p>
        </p:txBody>
      </p:sp>
      <p:sp>
        <p:nvSpPr>
          <p:cNvPr id="17" name="products-heading">
            <a:extLst xmlns:a="http://schemas.openxmlformats.org/drawingml/2006/main">
              <a:ext uri="{FF2B5EF4-FFF2-40B4-BE49-F238E27FC236}">
                <a16:creationId xmlns:a16="http://schemas.microsoft.com/office/drawing/2014/main" id="{14B9EA66-336F-4FC6-8228-09095B449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720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06CB8"/>
                </a:solidFill>
              </a:defRPr>
            </a:pPr>
            <a:r>
              <a:rPr sz="1650" b="1">
                <a:solidFill>
                  <a:srgbClr val="006CB8"/>
                </a:solidFill>
              </a:rPr>
              <a:t>제품 및 서비스</a:t>
            </a:r>
          </a:p>
        </p:txBody>
      </p:sp>
      <p:sp>
        <p:nvSpPr>
          <p:cNvPr id="18" name="products-body">
            <a:extLst xmlns:a="http://schemas.openxmlformats.org/drawingml/2006/main">
              <a:ext uri="{FF2B5EF4-FFF2-40B4-BE49-F238E27FC236}">
                <a16:creationId xmlns:a16="http://schemas.microsoft.com/office/drawing/2014/main" id="{84458F47-E36C-48C1-A56D-906F987B2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048250"/>
            <a:ext cx="2781300" cy="290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오더 화면 핵심정보 인식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오더 상세화면 자동 진입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반응속도 최적화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목적지 확인·TMAP 연결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운행 중 조작을 줄인 흐름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현장검증 로그·반복 개선</a:t>
            </a:r>
          </a:p>
        </p:txBody>
      </p:sp>
      <p:sp>
        <p:nvSpPr>
          <p:cNvPr id="19" name="gains-heading">
            <a:extLst xmlns:a="http://schemas.openxmlformats.org/drawingml/2006/main">
              <a:ext uri="{FF2B5EF4-FFF2-40B4-BE49-F238E27FC236}">
                <a16:creationId xmlns:a16="http://schemas.microsoft.com/office/drawing/2014/main" id="{E04C5463-1A0A-4181-8694-DAF6A271B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0956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06CB8"/>
                </a:solidFill>
              </a:defRPr>
            </a:pPr>
            <a:r>
              <a:rPr sz="1650" b="1">
                <a:solidFill>
                  <a:srgbClr val="006CB8"/>
                </a:solidFill>
              </a:rPr>
              <a:t>혜택 창출 방안</a:t>
            </a:r>
          </a:p>
        </p:txBody>
      </p:sp>
      <p:sp>
        <p:nvSpPr>
          <p:cNvPr id="20" name="gains-body">
            <a:extLst xmlns:a="http://schemas.openxmlformats.org/drawingml/2006/main">
              <a:ext uri="{FF2B5EF4-FFF2-40B4-BE49-F238E27FC236}">
                <a16:creationId xmlns:a16="http://schemas.microsoft.com/office/drawing/2014/main" id="{80BE9942-838B-4D7F-A308-3B70D1297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524250"/>
            <a:ext cx="285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수익성 높은 오더를 빠르게 판단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확인→길 안내 조작 단계 단축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화면 확인 시간 감소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핵심정보에 집중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현장 결과 기반 지속 개선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시간당 3만원 달성 사례</a:t>
            </a:r>
          </a:p>
        </p:txBody>
      </p:sp>
      <p:sp>
        <p:nvSpPr>
          <p:cNvPr id="21" name="relievers-heading">
            <a:extLst xmlns:a="http://schemas.openxmlformats.org/drawingml/2006/main">
              <a:ext uri="{FF2B5EF4-FFF2-40B4-BE49-F238E27FC236}">
                <a16:creationId xmlns:a16="http://schemas.microsoft.com/office/drawing/2014/main" id="{010F6479-E912-44AD-94C1-015D98C61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61912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06CB8"/>
                </a:solidFill>
              </a:defRPr>
            </a:pPr>
            <a:r>
              <a:rPr sz="1650" b="1">
                <a:solidFill>
                  <a:srgbClr val="006CB8"/>
                </a:solidFill>
              </a:rPr>
              <a:t>고충 해결 방안</a:t>
            </a:r>
          </a:p>
        </p:txBody>
      </p:sp>
      <p:sp>
        <p:nvSpPr>
          <p:cNvPr id="22" name="relievers-body">
            <a:extLst xmlns:a="http://schemas.openxmlformats.org/drawingml/2006/main">
              <a:ext uri="{FF2B5EF4-FFF2-40B4-BE49-F238E27FC236}">
                <a16:creationId xmlns:a16="http://schemas.microsoft.com/office/drawing/2014/main" id="{22BC6507-7E82-4158-8D32-5886D9511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6619875"/>
            <a:ext cx="290512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상세 확인 중 오더 놓침 완화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상세화면 진입 지연 최소화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반복 터치·화면 전환 감소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TMAP 연결 단순화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효과 낮은 추적 기능 제거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✓ 실패 로그로 재발 방지</a:t>
            </a:r>
          </a:p>
        </p:txBody>
      </p:sp>
      <p:sp>
        <p:nvSpPr>
          <p:cNvPr id="23" name="customer-gains-heading">
            <a:extLst xmlns:a="http://schemas.openxmlformats.org/drawingml/2006/main">
              <a:ext uri="{FF2B5EF4-FFF2-40B4-BE49-F238E27FC236}">
                <a16:creationId xmlns:a16="http://schemas.microsoft.com/office/drawing/2014/main" id="{99EB599F-D6BD-4984-AEE3-8299E801B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956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2B16"/>
                </a:solidFill>
              </a:defRPr>
            </a:pPr>
            <a:r>
              <a:rPr sz="1650" b="1">
                <a:solidFill>
                  <a:srgbClr val="D92B16"/>
                </a:solidFill>
              </a:rPr>
              <a:t>고객이 얻는 혜택</a:t>
            </a:r>
          </a:p>
        </p:txBody>
      </p:sp>
      <p:sp>
        <p:nvSpPr>
          <p:cNvPr id="24" name="customer-gains-body">
            <a:extLst xmlns:a="http://schemas.openxmlformats.org/drawingml/2006/main">
              <a:ext uri="{FF2B5EF4-FFF2-40B4-BE49-F238E27FC236}">
                <a16:creationId xmlns:a16="http://schemas.microsoft.com/office/drawing/2014/main" id="{C580D54E-D4CB-4166-8945-A9770E78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524250"/>
            <a:ext cx="285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👍 더 빠른 오더 확인·수락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👍 필요한 정보에 집중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👍 길 안내의 자연스러운 연결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👍 반복 조작·판단 피로 감소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👍 현장에서 검증된 기능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👍 시간당 매출 개선 가능성</a:t>
            </a:r>
          </a:p>
        </p:txBody>
      </p:sp>
      <p:sp>
        <p:nvSpPr>
          <p:cNvPr id="25" name="jobs-heading">
            <a:extLst xmlns:a="http://schemas.openxmlformats.org/drawingml/2006/main">
              <a:ext uri="{FF2B5EF4-FFF2-40B4-BE49-F238E27FC236}">
                <a16:creationId xmlns:a16="http://schemas.microsoft.com/office/drawing/2014/main" id="{57595428-085E-41A4-84DF-0366273C8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2750" y="452437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2B16"/>
                </a:solidFill>
              </a:defRPr>
            </a:pPr>
            <a:r>
              <a:rPr sz="1650" b="1">
                <a:solidFill>
                  <a:srgbClr val="D92B16"/>
                </a:solidFill>
              </a:rPr>
              <a:t>고객이 하려는 일</a:t>
            </a:r>
          </a:p>
        </p:txBody>
      </p:sp>
      <p:sp>
        <p:nvSpPr>
          <p:cNvPr id="26" name="jobs-body">
            <a:extLst xmlns:a="http://schemas.openxmlformats.org/drawingml/2006/main">
              <a:ext uri="{FF2B5EF4-FFF2-40B4-BE49-F238E27FC236}">
                <a16:creationId xmlns:a16="http://schemas.microsoft.com/office/drawing/2014/main" id="{019FC9F5-82DF-4DF9-BC77-5AD7C0304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2750" y="5000625"/>
            <a:ext cx="2476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좋은 오더를 빠르게 발견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짧은 시간 안에 수락 판단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목적지·동선 확인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운행 중 조작 최소화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공차·대기시간 감소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• 시간당 매출 향상</a:t>
            </a:r>
          </a:p>
        </p:txBody>
      </p:sp>
      <p:sp>
        <p:nvSpPr>
          <p:cNvPr id="27" name="pains-heading">
            <a:extLst xmlns:a="http://schemas.openxmlformats.org/drawingml/2006/main">
              <a:ext uri="{FF2B5EF4-FFF2-40B4-BE49-F238E27FC236}">
                <a16:creationId xmlns:a16="http://schemas.microsoft.com/office/drawing/2014/main" id="{BF153975-125F-4A31-8539-40CB42B63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191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2B16"/>
                </a:solidFill>
              </a:defRPr>
            </a:pPr>
            <a:r>
              <a:rPr sz="1650" b="1">
                <a:solidFill>
                  <a:srgbClr val="D92B16"/>
                </a:solidFill>
              </a:rPr>
              <a:t>고객의 고충·문제점</a:t>
            </a:r>
          </a:p>
        </p:txBody>
      </p:sp>
      <p:sp>
        <p:nvSpPr>
          <p:cNvPr id="28" name="pains-body">
            <a:extLst xmlns:a="http://schemas.openxmlformats.org/drawingml/2006/main">
              <a:ext uri="{FF2B5EF4-FFF2-40B4-BE49-F238E27FC236}">
                <a16:creationId xmlns:a16="http://schemas.microsoft.com/office/drawing/2014/main" id="{10F4C8A7-4C8B-46ED-B37F-154A23113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619875"/>
            <a:ext cx="30480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● 좋은 오더가 빠르게 사라짐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● 상세 확인 중 놓칠 수 있음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● 화면 전환·반복 터치가 많음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● 복잡한 조작의 위험·피로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● 내비게이션 연결이 번거로움</a:t>
            </a:r>
          </a:p>
          <a:p xmlns:a="http://schemas.openxmlformats.org/drawingml/2006/main">
            <a:pPr>
              <a:defRPr sz="1275" b="0">
                <a:solidFill>
                  <a:srgbClr val="152238"/>
                </a:solidFill>
              </a:defRPr>
            </a:pPr>
            <a:r>
              <a:rPr sz="1275" b="0">
                <a:solidFill>
                  <a:srgbClr val="152238"/>
                </a:solidFill>
              </a:rPr>
              <a:t>● 기능이 많아도 수익 도움 불확실</a:t>
            </a:r>
          </a:p>
        </p:txBody>
      </p:sp>
      <p:sp>
        <p:nvSpPr>
          <p:cNvPr id="29" name="disclaimer">
            <a:extLst xmlns:a="http://schemas.openxmlformats.org/drawingml/2006/main">
              <a:ext uri="{FF2B5EF4-FFF2-40B4-BE49-F238E27FC236}">
                <a16:creationId xmlns:a16="http://schemas.microsoft.com/office/drawing/2014/main" id="{517A38B1-D10A-49BB-9EA4-2FC40DCC7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382125"/>
            <a:ext cx="1676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67085"/>
                </a:solidFill>
              </a:defRPr>
            </a:pPr>
            <a:r>
              <a:rPr sz="1275" b="0">
                <a:solidFill>
                  <a:srgbClr val="667085"/>
                </a:solidFill>
              </a:rPr>
              <a:t>성과 기준: 특정 실제 운행에서 확인된 사례이며, 장기간 평균 또는 모든 환경의 매출을 보장하지 않습니다.</a:t>
            </a:r>
          </a:p>
        </p:txBody>
      </p:sp>
    </p:spTree>
    <p:extLst>
      <p:ext uri="{BB962C8B-B14F-4D97-AF65-F5344CB8AC3E}">
        <p14:creationId xmlns:p14="http://schemas.microsoft.com/office/powerpoint/2010/main" val="169494909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2026-08-05T16:05:31.2360000Z</dcterms:created>
  <dcterms:modified xsi:type="dcterms:W3CDTF">2026-08-05T16:05:31.2360000Z</dcterms:modified>
</coreProperties>
</file>