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slides/charts/chart2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a0be076385a4ca3" /><Relationship Type="http://schemas.openxmlformats.org/officeDocument/2006/relationships/extended-properties" Target="/docProps/app.xml" Id="Rb854d52af77b4901" /><Relationship Type="http://schemas.openxmlformats.org/officeDocument/2006/relationships/officeDocument" Target="/ppt/presentation.xml" Id="R351a88acc7f348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90d9bdcd334521"/>
  </p:sldMasterIdLst>
  <p:notesMasterIdLst>
    <p:notesMasterId xmlns:r="http://schemas.openxmlformats.org/officeDocument/2006/relationships" r:id="R20c3045826d343ff"/>
  </p:notesMasterIdLst>
  <p:sldIdLst>
    <p:sldId xmlns:r="http://schemas.openxmlformats.org/officeDocument/2006/relationships" id="256" r:id="R5a1afd16f6fc4a3c"/>
    <p:sldId xmlns:r="http://schemas.openxmlformats.org/officeDocument/2006/relationships" id="257" r:id="R4d51e07856544f99"/>
    <p:sldId xmlns:r="http://schemas.openxmlformats.org/officeDocument/2006/relationships" id="258" r:id="R39b0dcacf7cc45fa"/>
    <p:sldId xmlns:r="http://schemas.openxmlformats.org/officeDocument/2006/relationships" id="259" r:id="R2c6bc8157df14df7"/>
    <p:sldId xmlns:r="http://schemas.openxmlformats.org/officeDocument/2006/relationships" id="260" r:id="Rd722af711f0542ff"/>
    <p:sldId xmlns:r="http://schemas.openxmlformats.org/officeDocument/2006/relationships" id="261" r:id="Rfecdc940987d4ff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19ab1fb8e504b5d" /><Relationship Type="http://schemas.openxmlformats.org/officeDocument/2006/relationships/slideMaster" Target="/ppt/slideMasters/slideMaster1.xml" Id="R3390d9bdcd334521" /><Relationship Type="http://schemas.openxmlformats.org/officeDocument/2006/relationships/notesMaster" Target="/ppt/notesMasters/notesMaster1.xml" Id="R20c3045826d343ff" /><Relationship Type="http://schemas.openxmlformats.org/officeDocument/2006/relationships/presProps" Target="/ppt/presProps.xml" Id="R80fc96a7d67748bd" /><Relationship Type="http://schemas.openxmlformats.org/officeDocument/2006/relationships/tableStyles" Target="/ppt/tableStyles.xml" Id="R07e73c27c479451f" /><Relationship Type="http://schemas.openxmlformats.org/officeDocument/2006/relationships/slide" Target="/ppt/slides/slide1.xml" Id="R5a1afd16f6fc4a3c" /><Relationship Type="http://schemas.openxmlformats.org/officeDocument/2006/relationships/slide" Target="/ppt/slides/slide2.xml" Id="R4d51e07856544f99" /><Relationship Type="http://schemas.openxmlformats.org/officeDocument/2006/relationships/slide" Target="/ppt/slides/slide3.xml" Id="R39b0dcacf7cc45fa" /><Relationship Type="http://schemas.openxmlformats.org/officeDocument/2006/relationships/slide" Target="/ppt/slides/slide4.xml" Id="R2c6bc8157df14df7" /><Relationship Type="http://schemas.openxmlformats.org/officeDocument/2006/relationships/slide" Target="/ppt/slides/slide5.xml" Id="Rd722af711f0542ff" /><Relationship Type="http://schemas.openxmlformats.org/officeDocument/2006/relationships/slide" Target="/ppt/slides/slide6.xml" Id="Rfecdc940987d4ff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a3b8983d0694c4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422ff6871db439c" /><Relationship Type="http://schemas.openxmlformats.org/officeDocument/2006/relationships/notesMaster" Target="/ppt/notesMasters/notesMaster1.xml" Id="R74b7b80bfe2f4ef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04a4f6369534fa8" /><Relationship Type="http://schemas.openxmlformats.org/officeDocument/2006/relationships/notesMaster" Target="/ppt/notesMasters/notesMaster1.xml" Id="R9bdc911fa04d45d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82788f9ee394eed" /><Relationship Type="http://schemas.openxmlformats.org/officeDocument/2006/relationships/notesMaster" Target="/ppt/notesMasters/notesMaster1.xml" Id="R02d75168fc544c1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079b29e159548c7" /><Relationship Type="http://schemas.openxmlformats.org/officeDocument/2006/relationships/notesMaster" Target="/ppt/notesMasters/notesMaster1.xml" Id="R18365ad7265a45d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72b5e1a9b964a66" /><Relationship Type="http://schemas.openxmlformats.org/officeDocument/2006/relationships/notesMaster" Target="/ppt/notesMasters/notesMaster1.xml" Id="Re9de68a88c9d42e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4680254dfec49ea" /><Relationship Type="http://schemas.openxmlformats.org/officeDocument/2006/relationships/notesMaster" Target="/ppt/notesMasters/notesMaster1.xml" Id="R183b74ed00a14df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CatchPro field observations and hongsik.blog development record.</a:t>
            </a:r>
          </a:p>
          <a:p xmlns:a="http://schemas.openxmlformats.org/drawingml/2006/main">
            <a:r>
              <a:t>- No external market-size figures are asserted.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CatchPro field observations and hongsik.blog development record.</a:t>
            </a:r>
          </a:p>
          <a:p xmlns:a="http://schemas.openxmlformats.org/drawingml/2006/main">
            <a:r>
              <a:t>- No external market-size figures are asserted.</a:t>
            </a:r>
          </a:p>
          <a:p xmlns:a="http://schemas.openxmlformats.org/drawingml/2006/main">
            <a:r>
              <a:t>Score weights are initial hypotheses and must be recalibrated with logs.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CatchPro field observations and hongsik.blog development record.</a:t>
            </a:r>
          </a:p>
          <a:p xmlns:a="http://schemas.openxmlformats.org/drawingml/2006/main">
            <a:r>
              <a:t>- No external market-size figures are asserted.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CatchPro field observations and hongsik.blog development record.</a:t>
            </a:r>
          </a:p>
          <a:p xmlns:a="http://schemas.openxmlformats.org/drawingml/2006/main">
            <a:r>
              <a:t>- No external market-size figures are asserted.</a:t>
            </a:r>
          </a:p>
          <a:p xmlns:a="http://schemas.openxmlformats.org/drawingml/2006/main">
            <a:r>
              <a:t>Hourly revenue values and 80% frequency were provided by the user from repeated field operation.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CatchPro field observations and hongsik.blog development record.</a:t>
            </a:r>
          </a:p>
          <a:p xmlns:a="http://schemas.openxmlformats.org/drawingml/2006/main">
            <a:r>
              <a:t>- No external market-size figures are asserted.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CatchPro field observations and hongsik.blog development record.</a:t>
            </a:r>
          </a:p>
          <a:p xmlns:a="http://schemas.openxmlformats.org/drawingml/2006/main">
            <a:r>
              <a:t>- No external market-size figures are asserted.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66cd978a17416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480c4189e374fef" /><Relationship Type="http://schemas.openxmlformats.org/officeDocument/2006/relationships/slideLayout" Target="/ppt/slideLayouts/slideLayout1.xml" Id="Rb06308882a19426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6308882a19426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9656751734929" /><Relationship Type="http://schemas.openxmlformats.org/officeDocument/2006/relationships/notesSlide" Target="/ppt/notesSlides/notesSlide1.xml" Id="Re34a0405261f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a9fb2a1a740b3" /><Relationship Type="http://schemas.openxmlformats.org/officeDocument/2006/relationships/notesSlide" Target="/ppt/notesSlides/notesSlide2.xml" Id="R3d6f9cc7acb849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c67e72314403d" /><Relationship Type="http://schemas.openxmlformats.org/officeDocument/2006/relationships/notesSlide" Target="/ppt/notesSlides/notesSlide3.xml" Id="Rd3bfffe9e4c544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c3602467b4330" /><Relationship Type="http://schemas.openxmlformats.org/officeDocument/2006/relationships/chart" Target="/ppt/slides/charts/chart1.xml" Id="R9fb78118bd5643ec" /><Relationship Type="http://schemas.openxmlformats.org/officeDocument/2006/relationships/chart" Target="/ppt/slides/charts/chart2.xml" Id="Re81d03f1748b438a" /><Relationship Type="http://schemas.openxmlformats.org/officeDocument/2006/relationships/notesSlide" Target="/ppt/notesSlides/notesSlide4.xml" Id="Rc22bb8e9843a4c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a88b39f264c6e" /><Relationship Type="http://schemas.openxmlformats.org/officeDocument/2006/relationships/notesSlide" Target="/ppt/notesSlides/notesSlide5.xml" Id="Rfa0c5843e1db40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bd4b70b374dfe" /><Relationship Type="http://schemas.openxmlformats.org/officeDocument/2006/relationships/notesSlide" Target="/ppt/notesSlides/notesSlide6.xml" Id="R62e4d2357d54460c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시간당 매출(원)</c:v>
          </c:tx>
          <c:spPr>
            <a:solidFill xmlns:a="http://schemas.openxmlformats.org/drawingml/2006/main">
              <a:srgbClr val="2563EB"/>
            </a:solidFill>
          </c:spPr>
          <c:cat>
            <c:strLit>
              <c:ptCount val="2"/>
              <c:pt idx="0">
                <c:v>사용 전</c:v>
              </c:pt>
              <c:pt idx="1">
                <c:v>CatchPro 사용 후</c:v>
              </c:pt>
            </c:strLit>
          </c:cat>
          <c:val>
            <c:numLit>
              <c:formatCode>#,##0</c:formatCode>
              <c:ptCount val="2"/>
              <c:pt idx="0">
                <c:v>10000</c:v>
              </c:pt>
              <c:pt idx="1">
                <c:v>30000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200" b="1">
                  <a:solidFill>
                    <a:srgbClr val="172033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E5E7EB"/>
              </a:solidFill>
              <a:prstDash val="solid"/>
            </a:ln>
          </c:spPr>
        </c:majorGridlines>
        <c:numFmt formatCode="#,##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doughnutChart>
        <c:ser>
          <c:idx val="0"/>
          <c:order val="0"/>
          <c:tx>
            <c:v>사용일 비중</c:v>
          </c:tx>
          <c:cat>
            <c:strLit>
              <c:ptCount val="2"/>
              <c:pt idx="0">
                <c:v>3만원 달성일</c:v>
              </c:pt>
              <c:pt idx="1">
                <c:v>미달일</c:v>
              </c:pt>
            </c:strLit>
          </c:cat>
          <c:val>
            <c:numLit>
              <c:formatCode>General</c:formatCode>
              <c:ptCount val="2"/>
              <c:pt idx="0">
                <c:v>80</c:v>
              </c:pt>
              <c:pt idx="1">
                <c:v>20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050" b="1">
                  <a:solidFill>
                    <a:srgbClr val="172033"/>
                  </a:solidFill>
                </a:defRPr>
              </a:pPr>
            </a:p>
          </c:txPr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holeSize val="58"/>
      </c:doughnutChart>
    </c:plotArea>
    <c:legend>
      <c:legendPos val="b"/>
      <c:overlay val="0"/>
    </c:legend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65A0AED-4A84-413D-B7CE-0952A71D4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52450"/>
            <a:ext cx="504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563EB"/>
                </a:solidFill>
              </a:defRPr>
            </a:pPr>
            <a:r>
              <a:rPr sz="1200" b="1">
                <a:solidFill>
                  <a:srgbClr val="2563EB"/>
                </a:solidFill>
              </a:rPr>
              <a:t>CATCHPRO · MISSION 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0065DA2-91E2-472D-8D73-68DBC1CCB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162050"/>
            <a:ext cx="6191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72033"/>
                </a:solidFill>
              </a:defRPr>
            </a:pPr>
            <a:r>
              <a:rPr sz="3750" b="1">
                <a:solidFill>
                  <a:srgbClr val="172033"/>
                </a:solidFill>
              </a:rPr>
              <a:t>좋은 오더를 더 빨리 판단해</a:t>
            </a:r>
          </a:p>
          <a:p xmlns:a="http://schemas.openxmlformats.org/drawingml/2006/main">
            <a:pPr algn="l">
              <a:defRPr sz="3750" b="1">
                <a:solidFill>
                  <a:srgbClr val="172033"/>
                </a:solidFill>
              </a:defRPr>
            </a:pPr>
            <a:r>
              <a:rPr sz="3750" b="1">
                <a:solidFill>
                  <a:srgbClr val="172033"/>
                </a:solidFill>
              </a:rPr>
              <a:t>실제 운행 수익을 높인다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1FBDCE-9820-497B-B86C-879C169DC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00350"/>
            <a:ext cx="5810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085"/>
                </a:solidFill>
              </a:defRPr>
            </a:pPr>
            <a:r>
              <a:rPr sz="1650" b="0">
                <a:solidFill>
                  <a:srgbClr val="667085"/>
                </a:solidFill>
              </a:rPr>
              <a:t>오더 핵심정보 확인부터 상세 진입, 목적지 판단, TMAP 연결까지 한 흐름으로 줄인 현장형 도구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0A2328B-E111-4732-9366-EA3B1E272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971550"/>
            <a:ext cx="4267200" cy="4286250"/>
          </a:xfrm>
          <a:prstGeom xmlns:a="http://schemas.openxmlformats.org/drawingml/2006/main" prst="roundRect">
            <a:avLst>
              <a:gd name="adj" fmla="val 267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FDBFE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84C2187-952E-4DA0-B5E4-0E80F1140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1314450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563EB"/>
                </a:solidFill>
              </a:defRPr>
            </a:pPr>
            <a:r>
              <a:rPr sz="1875" b="1">
                <a:solidFill>
                  <a:srgbClr val="2563EB"/>
                </a:solidFill>
              </a:rPr>
              <a:t>현장의 문제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470979-10C3-4322-8039-127849ACB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1943100"/>
            <a:ext cx="342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033"/>
                </a:solidFill>
              </a:defRPr>
            </a:pPr>
            <a:r>
              <a:rPr sz="1875" b="1">
                <a:solidFill>
                  <a:srgbClr val="172033"/>
                </a:solidFill>
              </a:rPr>
              <a:t>좋은 오더가 오래 남지 않는다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E29808-A402-45E0-AB7A-6139DCA61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2590800"/>
            <a:ext cx="3429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085"/>
                </a:solidFill>
              </a:defRPr>
            </a:pPr>
            <a:r>
              <a:rPr sz="1500" b="0">
                <a:solidFill>
                  <a:srgbClr val="667085"/>
                </a:solidFill>
              </a:rPr>
              <a:t>• 상세정보 확인과 화면 전환이 느림</a:t>
            </a:r>
          </a:p>
          <a:p xmlns:a="http://schemas.openxmlformats.org/drawingml/2006/main">
            <a:pPr algn="l">
              <a:defRPr sz="1500" b="0">
                <a:solidFill>
                  <a:srgbClr val="667085"/>
                </a:solidFill>
              </a:defRPr>
            </a:pPr>
            <a:r>
              <a:rPr sz="1500" b="0">
                <a:solidFill>
                  <a:srgbClr val="667085"/>
                </a:solidFill>
              </a:rPr>
              <a:t>• 이동거리 대비 운임 판단이 어려움</a:t>
            </a:r>
          </a:p>
          <a:p xmlns:a="http://schemas.openxmlformats.org/drawingml/2006/main">
            <a:pPr algn="l">
              <a:defRPr sz="1500" b="0">
                <a:solidFill>
                  <a:srgbClr val="667085"/>
                </a:solidFill>
              </a:defRPr>
            </a:pPr>
            <a:r>
              <a:rPr sz="1500" b="0">
                <a:solidFill>
                  <a:srgbClr val="667085"/>
                </a:solidFill>
              </a:rPr>
              <a:t>• 목적지 이후 다음 오더 가능성을 예측해야 함</a:t>
            </a:r>
          </a:p>
          <a:p xmlns:a="http://schemas.openxmlformats.org/drawingml/2006/main">
            <a:pPr algn="l">
              <a:defRPr sz="1500" b="0">
                <a:solidFill>
                  <a:srgbClr val="667085"/>
                </a:solidFill>
              </a:defRPr>
            </a:pPr>
            <a:r>
              <a:rPr sz="1500" b="0">
                <a:solidFill>
                  <a:srgbClr val="667085"/>
                </a:solidFill>
              </a:rPr>
              <a:t>• 운행 중 반복 조작은 안전 부담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1A7FF56-B215-47DD-B988-9F57D2740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45148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59669"/>
                </a:solidFill>
              </a:defRPr>
            </a:pPr>
            <a:r>
              <a:rPr sz="1275" b="1">
                <a:solidFill>
                  <a:srgbClr val="059669"/>
                </a:solidFill>
              </a:rPr>
              <a:t>목표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7CCF69C-36AD-4DDE-9162-AAA87BF0E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5148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59669"/>
                </a:solidFill>
              </a:defRPr>
            </a:pPr>
            <a:r>
              <a:rPr sz="1350" b="1">
                <a:solidFill>
                  <a:srgbClr val="059669"/>
                </a:solidFill>
              </a:rPr>
              <a:t>판단시간↓  거리당 운임↑  연결 조작↓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0AF504F-AAD6-4A69-96FA-781A174E1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715000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033"/>
                </a:solidFill>
              </a:defRPr>
            </a:pPr>
            <a:r>
              <a:rPr sz="1500" b="1">
                <a:solidFill>
                  <a:srgbClr val="172033"/>
                </a:solidFill>
              </a:rPr>
              <a:t>핵심 대상: 플랫폼에서 오더를 직접 선택하는 운송 기사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9CE9A8-74D1-4F93-8BAA-91ED1326F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990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94A3B8"/>
                </a:solidFill>
              </a:defRPr>
            </a:pPr>
            <a:r>
              <a:rPr sz="900" b="0">
                <a:solidFill>
                  <a:srgbClr val="94A3B8"/>
                </a:solidFill>
              </a:rPr>
              <a:t>CatchPro Mission 1 · 개발자 반복 실운행 관찰 / 외부 기사 검증 전</a:t>
            </a:r>
          </a:p>
        </p:txBody>
      </p:sp>
    </p:spTree>
    <p:extLst>
      <p:ext uri="{BB962C8B-B14F-4D97-AF65-F5344CB8AC3E}">
        <p14:creationId xmlns:p14="http://schemas.microsoft.com/office/powerpoint/2010/main" val="64136640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9794EF2-F48F-4119-AAC0-9206659D3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590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563EB"/>
                </a:solidFill>
              </a:defRPr>
            </a:pPr>
            <a:r>
              <a:rPr sz="1125" b="1">
                <a:solidFill>
                  <a:srgbClr val="2563EB"/>
                </a:solidFill>
              </a:rPr>
              <a:t>GOOD ORDER SCORE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247EC26-A4B5-481F-8D3D-0C3B6E716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좋은 오더는 거리 수익성과 다음 기회를 함께 본다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52D7F5F-0701-4824-B221-294848095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33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94A3B8"/>
                </a:solidFill>
              </a:defRPr>
            </a:pPr>
            <a:r>
              <a:rPr sz="1200" b="1">
                <a:solidFill>
                  <a:srgbClr val="94A3B8"/>
                </a:solidFill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041AAF-3412-43D1-AC15-936F90D1A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0"/>
            <a:ext cx="257175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5966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A95E8E3-2A39-4399-820B-16226337B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954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59669"/>
                </a:solidFill>
              </a:defRPr>
            </a:pPr>
            <a:r>
              <a:rPr sz="2250" b="1">
                <a:solidFill>
                  <a:srgbClr val="059669"/>
                </a:solidFill>
              </a:rPr>
              <a:t>40점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9329A68-5891-448F-BD70-A1855FEC5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1907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033"/>
                </a:solidFill>
              </a:defRPr>
            </a:pPr>
            <a:r>
              <a:rPr sz="1725" b="1">
                <a:solidFill>
                  <a:srgbClr val="172033"/>
                </a:solidFill>
              </a:rPr>
              <a:t>거리당 운임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D6244F2-EEAD-40C4-B12D-6CC6A2A4A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686050"/>
            <a:ext cx="2095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</a:defRPr>
            </a:pPr>
            <a:r>
              <a:rPr sz="1350" b="0">
                <a:solidFill>
                  <a:srgbClr val="667085"/>
                </a:solidFill>
              </a:rPr>
              <a:t>총 운행거리에 비해 운임이 높은가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0CBEA4-4ACF-44CC-A4F1-977961E12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1524000"/>
            <a:ext cx="257175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563E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196151-86E9-4245-80EE-D52E02726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954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2563EB"/>
                </a:solidFill>
              </a:defRPr>
            </a:pPr>
            <a:r>
              <a:rPr sz="2250" b="1">
                <a:solidFill>
                  <a:srgbClr val="2563EB"/>
                </a:solidFill>
              </a:rPr>
              <a:t>20점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C83642E-3492-4ED2-B708-5FDC391EF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1907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033"/>
                </a:solidFill>
              </a:defRPr>
            </a:pPr>
            <a:r>
              <a:rPr sz="1725" b="1">
                <a:solidFill>
                  <a:srgbClr val="172033"/>
                </a:solidFill>
              </a:rPr>
              <a:t>픽업 접근성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EFA6504-8D09-4859-B9AA-4432743BD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686050"/>
            <a:ext cx="2095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</a:defRPr>
            </a:pPr>
            <a:r>
              <a:rPr sz="1350" b="0">
                <a:solidFill>
                  <a:srgbClr val="667085"/>
                </a:solidFill>
              </a:rPr>
              <a:t>현재 위치에서 픽업지까지 가까운가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F10EA25-B42F-495C-9085-148FB2FF3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24000"/>
            <a:ext cx="257175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770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3F57639-7B65-4271-B891-8EE11ED13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954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D97706"/>
                </a:solidFill>
              </a:defRPr>
            </a:pPr>
            <a:r>
              <a:rPr sz="2250" b="1">
                <a:solidFill>
                  <a:srgbClr val="D97706"/>
                </a:solidFill>
              </a:rPr>
              <a:t>15점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8E57AFB-048D-4E5A-937E-D94F8C7DA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1907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033"/>
                </a:solidFill>
              </a:defRPr>
            </a:pPr>
            <a:r>
              <a:rPr sz="1725" b="1">
                <a:solidFill>
                  <a:srgbClr val="172033"/>
                </a:solidFill>
              </a:rPr>
              <a:t>경로 효율성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1EDDA10-8F4E-48F4-A69C-8F944CDDA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686050"/>
            <a:ext cx="2095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</a:defRPr>
            </a:pPr>
            <a:r>
              <a:rPr sz="1350" b="0">
                <a:solidFill>
                  <a:srgbClr val="667085"/>
                </a:solidFill>
              </a:rPr>
              <a:t>정체·우회·통행 제약이 적은가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4B3C5AB-AAAD-4A05-A1B6-BF2B862A5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1524000"/>
            <a:ext cx="257175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C3AE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F1284C9-9350-4525-BF1C-44692C6DF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16954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7C3AED"/>
                </a:solidFill>
              </a:defRPr>
            </a:pPr>
            <a:r>
              <a:rPr sz="2250" b="1">
                <a:solidFill>
                  <a:srgbClr val="7C3AED"/>
                </a:solidFill>
              </a:rPr>
              <a:t>25점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C2774A6-E20C-4D92-ADAF-E4C89A1C4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1907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033"/>
                </a:solidFill>
              </a:defRPr>
            </a:pPr>
            <a:r>
              <a:rPr sz="1725" b="1">
                <a:solidFill>
                  <a:srgbClr val="172033"/>
                </a:solidFill>
              </a:rPr>
              <a:t>목적지 수요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56C30C9-0F6B-43BC-9BED-342943CA3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686050"/>
            <a:ext cx="2095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</a:defRPr>
            </a:pPr>
            <a:r>
              <a:rPr sz="1350" b="0">
                <a:solidFill>
                  <a:srgbClr val="667085"/>
                </a:solidFill>
              </a:rPr>
              <a:t>도착 후 다음 오더를 받기 좋은가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59A5FF1-D0EC-4D05-BA22-01551D117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05250"/>
            <a:ext cx="1097280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111827"/>
          </a:solidFill>
          <a:ln xmlns:a="http://schemas.openxmlformats.org/drawingml/2006/main" w="9525">
            <a:solidFill>
              <a:srgbClr val="11182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5002ECD-3DCE-44E6-9BBB-E64F09BB4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9575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9FAFB"/>
                </a:solidFill>
              </a:defRPr>
            </a:pPr>
            <a:r>
              <a:rPr sz="1800" b="1">
                <a:solidFill>
                  <a:srgbClr val="F9FAFB"/>
                </a:solidFill>
              </a:rPr>
              <a:t>총 운행거리 = 현재 위치→픽업지 + 픽업지→목적지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A3416F0-B4E6-4962-995D-D3B996C36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33900"/>
            <a:ext cx="1028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CBD5E1"/>
                </a:solidFill>
              </a:defRPr>
            </a:pPr>
            <a:r>
              <a:rPr sz="1575" b="0">
                <a:solidFill>
                  <a:srgbClr val="CBD5E1"/>
                </a:solidFill>
              </a:rPr>
              <a:t>거리당 운임 = 운임 ÷ 총 운행거리(km)    |    시간당 매출 = 실제 운임 ÷ 실제 소요시간 × 60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5885D18-F0E1-46BF-980C-CEED0709C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673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563EB"/>
                </a:solidFill>
              </a:defRPr>
            </a:pPr>
            <a:r>
              <a:rPr sz="1650" b="1">
                <a:solidFill>
                  <a:srgbClr val="2563EB"/>
                </a:solidFill>
              </a:rPr>
              <a:t>A 80점+  ·  B 65~79점  ·  C 65점 미만  ·  핵심 데이터 누락 시 판단 보류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A13676E-D98A-48C7-B4EC-C6B3D8A3F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990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94A3B8"/>
                </a:solidFill>
              </a:defRPr>
            </a:pPr>
            <a:r>
              <a:rPr sz="900" b="0">
                <a:solidFill>
                  <a:srgbClr val="94A3B8"/>
                </a:solidFill>
              </a:rPr>
              <a:t>CatchPro Mission 1 · 개발자 반복 실운행 관찰 / 외부 기사 검증 전</a:t>
            </a:r>
          </a:p>
        </p:txBody>
      </p:sp>
    </p:spTree>
    <p:extLst>
      <p:ext uri="{BB962C8B-B14F-4D97-AF65-F5344CB8AC3E}">
        <p14:creationId xmlns:p14="http://schemas.microsoft.com/office/powerpoint/2010/main" val="72175666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AE2F45F-7AC8-47A8-8300-E4350D19E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590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563EB"/>
                </a:solidFill>
              </a:defRPr>
            </a:pPr>
            <a:r>
              <a:rPr sz="1125" b="1">
                <a:solidFill>
                  <a:srgbClr val="2563EB"/>
                </a:solidFill>
              </a:rPr>
              <a:t>PRODUCT FLOW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DD2B8BA-7FF8-4CFD-8549-006843436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CatchPro는 오더 판단부터 길 안내까지 단계를 줄인다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2E76C76-8630-4B7E-BE6E-F2D95071E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33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94A3B8"/>
                </a:solidFill>
              </a:defRPr>
            </a:pPr>
            <a:r>
              <a:rPr sz="1200" b="1">
                <a:solidFill>
                  <a:srgbClr val="94A3B8"/>
                </a:solidFill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DE08A5C-7922-4404-AC83-7EF919C19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809750"/>
            <a:ext cx="2305050" cy="2381250"/>
          </a:xfrm>
          <a:prstGeom xmlns:a="http://schemas.openxmlformats.org/drawingml/2006/main" prst="roundRect">
            <a:avLst>
              <a:gd name="adj" fmla="val 495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7E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67B38BB-80CA-4D86-AFD8-0C2709D37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812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563EB"/>
                </a:solidFill>
              </a:defRPr>
            </a:pPr>
            <a:r>
              <a:rPr sz="2100" b="1">
                <a:solidFill>
                  <a:srgbClr val="2563EB"/>
                </a:solidFill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5E43B8A-40C1-4E9D-AE20-76A032777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571750"/>
            <a:ext cx="1885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033"/>
                </a:solidFill>
              </a:defRPr>
            </a:pPr>
            <a:r>
              <a:rPr sz="1725" b="1">
                <a:solidFill>
                  <a:srgbClr val="172033"/>
                </a:solidFill>
              </a:rPr>
              <a:t>핵심정보 인식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3F13EE7-3E4D-43B5-818C-06716DD2D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143250"/>
            <a:ext cx="18859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7085"/>
                </a:solidFill>
              </a:defRPr>
            </a:pPr>
            <a:r>
              <a:rPr sz="1425" b="0">
                <a:solidFill>
                  <a:srgbClr val="667085"/>
                </a:solidFill>
              </a:rPr>
              <a:t>운임·목적지 등</a:t>
            </a:r>
          </a:p>
          <a:p xmlns:a="http://schemas.openxmlformats.org/drawingml/2006/main">
            <a:pPr algn="l">
              <a:defRPr sz="1425" b="0">
                <a:solidFill>
                  <a:srgbClr val="667085"/>
                </a:solidFill>
              </a:defRPr>
            </a:pPr>
            <a:r>
              <a:rPr sz="1425" b="0">
                <a:solidFill>
                  <a:srgbClr val="667085"/>
                </a:solidFill>
              </a:rPr>
              <a:t>판단 정보 집중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02CA58-70C2-4CFF-9086-43C28601D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2743200"/>
            <a:ext cx="361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7C3AED"/>
                </a:solidFill>
              </a:defRPr>
            </a:pPr>
            <a:r>
              <a:rPr sz="2025" b="1">
                <a:solidFill>
                  <a:srgbClr val="7C3AED"/>
                </a:solidFill>
              </a:rPr>
              <a:t>→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093F39-E778-414C-8EBB-9E4AD754B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1809750"/>
            <a:ext cx="2305050" cy="2381250"/>
          </a:xfrm>
          <a:prstGeom xmlns:a="http://schemas.openxmlformats.org/drawingml/2006/main" prst="roundRect">
            <a:avLst>
              <a:gd name="adj" fmla="val 495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7E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E501F0A-54F1-4354-90EF-742FF17B4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9812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563EB"/>
                </a:solidFill>
              </a:defRPr>
            </a:pPr>
            <a:r>
              <a:rPr sz="2100" b="1">
                <a:solidFill>
                  <a:srgbClr val="2563EB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EE5F547-D1E6-4B4B-8C32-FC22D8084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1750"/>
            <a:ext cx="1885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033"/>
                </a:solidFill>
              </a:defRPr>
            </a:pPr>
            <a:r>
              <a:rPr sz="1725" b="1">
                <a:solidFill>
                  <a:srgbClr val="172033"/>
                </a:solidFill>
              </a:rPr>
              <a:t>자동 상세 진입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68AC0D-1BEB-4A2C-97EB-92C07DDD1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143250"/>
            <a:ext cx="18859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7085"/>
                </a:solidFill>
              </a:defRPr>
            </a:pPr>
            <a:r>
              <a:rPr sz="1425" b="0">
                <a:solidFill>
                  <a:srgbClr val="667085"/>
                </a:solidFill>
              </a:rPr>
              <a:t>반복 터치와</a:t>
            </a:r>
          </a:p>
          <a:p xmlns:a="http://schemas.openxmlformats.org/drawingml/2006/main">
            <a:pPr algn="l">
              <a:defRPr sz="1425" b="0">
                <a:solidFill>
                  <a:srgbClr val="667085"/>
                </a:solidFill>
              </a:defRPr>
            </a:pPr>
            <a:r>
              <a:rPr sz="1425" b="0">
                <a:solidFill>
                  <a:srgbClr val="667085"/>
                </a:solidFill>
              </a:rPr>
              <a:t>전환 지연 감소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8801383-4170-43CD-925F-F1D1F44CC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2743200"/>
            <a:ext cx="361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7C3AED"/>
                </a:solidFill>
              </a:defRPr>
            </a:pPr>
            <a:r>
              <a:rPr sz="2025" b="1">
                <a:solidFill>
                  <a:srgbClr val="7C3AED"/>
                </a:solidFill>
              </a:rPr>
              <a:t>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FF59F8-D3A5-4730-BBB0-BE7F352B4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809750"/>
            <a:ext cx="2305050" cy="2381250"/>
          </a:xfrm>
          <a:prstGeom xmlns:a="http://schemas.openxmlformats.org/drawingml/2006/main" prst="roundRect">
            <a:avLst>
              <a:gd name="adj" fmla="val 495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59669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078150D-1401-4A58-8273-4A7CE71A8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19812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59669"/>
                </a:solidFill>
              </a:defRPr>
            </a:pPr>
            <a:r>
              <a:rPr sz="2100" b="1">
                <a:solidFill>
                  <a:srgbClr val="059669"/>
                </a:solidFill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41C7F5-5F0D-49B5-A779-0AF620CF7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571750"/>
            <a:ext cx="1885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033"/>
                </a:solidFill>
              </a:defRPr>
            </a:pPr>
            <a:r>
              <a:rPr sz="1725" b="1">
                <a:solidFill>
                  <a:srgbClr val="172033"/>
                </a:solidFill>
              </a:rPr>
              <a:t>좋은 오더 판단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BAFEFD7-7086-42C1-B7B8-A670D0234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143250"/>
            <a:ext cx="18859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7085"/>
                </a:solidFill>
              </a:defRPr>
            </a:pPr>
            <a:r>
              <a:rPr sz="1425" b="0">
                <a:solidFill>
                  <a:srgbClr val="667085"/>
                </a:solidFill>
              </a:rPr>
              <a:t>거리·접근·교통·</a:t>
            </a:r>
          </a:p>
          <a:p xmlns:a="http://schemas.openxmlformats.org/drawingml/2006/main">
            <a:pPr algn="l">
              <a:defRPr sz="1425" b="0">
                <a:solidFill>
                  <a:srgbClr val="667085"/>
                </a:solidFill>
              </a:defRPr>
            </a:pPr>
            <a:r>
              <a:rPr sz="1425" b="0">
                <a:solidFill>
                  <a:srgbClr val="667085"/>
                </a:solidFill>
              </a:rPr>
              <a:t>목적지 수요 평가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406849D-E877-45C3-AC85-29092923A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743200"/>
            <a:ext cx="361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7C3AED"/>
                </a:solidFill>
              </a:defRPr>
            </a:pPr>
            <a:r>
              <a:rPr sz="2025" b="1">
                <a:solidFill>
                  <a:srgbClr val="7C3AED"/>
                </a:solidFill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4E8EFED-24B2-44FB-8385-525A7BFEE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1809750"/>
            <a:ext cx="2305050" cy="2381250"/>
          </a:xfrm>
          <a:prstGeom xmlns:a="http://schemas.openxmlformats.org/drawingml/2006/main" prst="roundRect">
            <a:avLst>
              <a:gd name="adj" fmla="val 495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7EB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D20B5C9-8760-43B2-95E7-A912682A8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19812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563EB"/>
                </a:solidFill>
              </a:defRPr>
            </a:pPr>
            <a:r>
              <a:rPr sz="2100" b="1">
                <a:solidFill>
                  <a:srgbClr val="2563EB"/>
                </a:solidFill>
              </a:rPr>
              <a:t>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B27FD5B-C178-4924-A948-E919C4732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571750"/>
            <a:ext cx="1885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033"/>
                </a:solidFill>
              </a:defRPr>
            </a:pPr>
            <a:r>
              <a:rPr sz="1725" b="1">
                <a:solidFill>
                  <a:srgbClr val="172033"/>
                </a:solidFill>
              </a:rPr>
              <a:t>TMAP 연결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FF33A3C-0FC5-4859-BA14-9E5418F66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143250"/>
            <a:ext cx="18859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7085"/>
                </a:solidFill>
              </a:defRPr>
            </a:pPr>
            <a:r>
              <a:rPr sz="1425" b="0">
                <a:solidFill>
                  <a:srgbClr val="667085"/>
                </a:solidFill>
              </a:rPr>
              <a:t>주소 확인부터</a:t>
            </a:r>
          </a:p>
          <a:p xmlns:a="http://schemas.openxmlformats.org/drawingml/2006/main">
            <a:pPr algn="l">
              <a:defRPr sz="1425" b="0">
                <a:solidFill>
                  <a:srgbClr val="667085"/>
                </a:solidFill>
              </a:defRPr>
            </a:pPr>
            <a:r>
              <a:rPr sz="1425" b="0">
                <a:solidFill>
                  <a:srgbClr val="667085"/>
                </a:solidFill>
              </a:rPr>
              <a:t>길 안내까지 연결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C113E42-7551-4731-AC16-F281EEC8A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4705350"/>
            <a:ext cx="861060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CFDF5"/>
          </a:solidFill>
          <a:ln xmlns:a="http://schemas.openxmlformats.org/drawingml/2006/main" w="9525">
            <a:solidFill>
              <a:srgbClr val="A7F3D0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2A39D7E-9D95-4EF7-A1F7-86D02AD2B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953000"/>
            <a:ext cx="114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59669"/>
                </a:solidFill>
              </a:defRPr>
            </a:pPr>
            <a:r>
              <a:rPr sz="1575" b="1">
                <a:solidFill>
                  <a:srgbClr val="059669"/>
                </a:solidFill>
              </a:rPr>
              <a:t>제품 원칙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F7FD7BD-2A92-4C76-AC25-A68EA287E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4857750"/>
            <a:ext cx="6724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2033"/>
                </a:solidFill>
              </a:defRPr>
            </a:pPr>
            <a:r>
              <a:rPr sz="1650" b="1">
                <a:solidFill>
                  <a:srgbClr val="172033"/>
                </a:solidFill>
              </a:rPr>
              <a:t>자동 수락은 제외하고, 빠른 판단·성공 가능한 실행·안전한 연결에 집중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CE36918-300F-40D2-BE92-F8986078C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990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94A3B8"/>
                </a:solidFill>
              </a:defRPr>
            </a:pPr>
            <a:r>
              <a:rPr sz="900" b="0">
                <a:solidFill>
                  <a:srgbClr val="94A3B8"/>
                </a:solidFill>
              </a:rPr>
              <a:t>CatchPro Mission 1 · 개발자 반복 실운행 관찰 / 외부 기사 검증 전</a:t>
            </a:r>
          </a:p>
        </p:txBody>
      </p:sp>
    </p:spTree>
    <p:extLst>
      <p:ext uri="{BB962C8B-B14F-4D97-AF65-F5344CB8AC3E}">
        <p14:creationId xmlns:p14="http://schemas.microsoft.com/office/powerpoint/2010/main" val="74447725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3F4495E-9244-41EB-B04D-5837BCBF8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590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563EB"/>
                </a:solidFill>
              </a:defRPr>
            </a:pPr>
            <a:r>
              <a:rPr sz="1125" b="1">
                <a:solidFill>
                  <a:srgbClr val="2563EB"/>
                </a:solidFill>
              </a:rPr>
              <a:t>FIELD RESULT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E36C1A1-0855-45B6-B75F-D10B1E688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개발자 실운행에서 시간당 매출이 약 3배로 증가했다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540A6DA-56B2-40B4-ACCA-D0A03551C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33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94A3B8"/>
                </a:solidFill>
              </a:defRPr>
            </a:pPr>
            <a:r>
              <a:rPr sz="1200" b="1">
                <a:solidFill>
                  <a:srgbClr val="94A3B8"/>
                </a:solidFill>
              </a:rPr>
              <a:t>04</a:t>
            </a:r>
          </a:p>
        </p:txBody>
      </p:sp>
      <p:graphicFrame>
        <p:nvGraphicFramePr>
          <p:cNvPr id="13" name="Chart"/>
          <p:cNvGraphicFramePr/>
          <p:nvPr/>
        </p:nvGraphicFramePr>
        <p:xfrm>
          <a:off xmlns:a="http://schemas.openxmlformats.org/drawingml/2006/main" x="609600" y="1619250"/>
          <a:ext xmlns:a="http://schemas.openxmlformats.org/drawingml/2006/main" cx="6572250" cy="3429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fb78118bd5643ec"/>
          </a:graphicData>
        </a:graphic>
      </p:graphicFrame>
      <p:graphicFrame>
        <p:nvGraphicFramePr>
          <p:cNvPr id="14" name="Chart"/>
          <p:cNvGraphicFramePr/>
          <p:nvPr/>
        </p:nvGraphicFramePr>
        <p:xfrm>
          <a:off xmlns:a="http://schemas.openxmlformats.org/drawingml/2006/main" x="7524750" y="1714500"/>
          <a:ext xmlns:a="http://schemas.openxmlformats.org/drawingml/2006/main" cx="3619500" cy="2952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e81d03f1748b438a"/>
          </a:graphicData>
        </a:graphic>
      </p:graphicFrame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78865E6-F992-4148-97B5-0A96031FC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657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59669"/>
                </a:solidFill>
              </a:defRPr>
            </a:pPr>
            <a:r>
              <a:rPr sz="1950" b="1">
                <a:solidFill>
                  <a:srgbClr val="059669"/>
                </a:solidFill>
              </a:rPr>
              <a:t>약 3배 · +200%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D62106E-2617-4AD4-82DB-3F7A37439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953000"/>
            <a:ext cx="3619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059669"/>
                </a:solidFill>
              </a:defRPr>
            </a:pPr>
            <a:r>
              <a:rPr sz="1575" b="1">
                <a:solidFill>
                  <a:srgbClr val="059669"/>
                </a:solidFill>
              </a:rPr>
              <a:t>사용일 약 80%에서 3만원/시간 관찰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66B2F19-DC69-478E-A5C7-22E5A32F9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86450"/>
            <a:ext cx="1066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D97706"/>
                </a:solidFill>
              </a:defRPr>
            </a:pPr>
            <a:r>
              <a:rPr sz="1275" b="1">
                <a:solidFill>
                  <a:srgbClr val="D97706"/>
                </a:solidFill>
              </a:rPr>
              <a:t>개발자의 반복 실운행 관찰이며 통제 실험·보장 수익·외부 기사 검증 결과가 아닙니다.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6E1C506-61D6-489D-A83C-A93554897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990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94A3B8"/>
                </a:solidFill>
              </a:defRPr>
            </a:pPr>
            <a:r>
              <a:rPr sz="900" b="0">
                <a:solidFill>
                  <a:srgbClr val="94A3B8"/>
                </a:solidFill>
              </a:rPr>
              <a:t>CatchPro Mission 1 · 개발자 반복 실운행 관찰 / 외부 기사 검증 전</a:t>
            </a:r>
          </a:p>
        </p:txBody>
      </p:sp>
    </p:spTree>
    <p:extLst>
      <p:ext uri="{BB962C8B-B14F-4D97-AF65-F5344CB8AC3E}">
        <p14:creationId xmlns:p14="http://schemas.microsoft.com/office/powerpoint/2010/main" val="128188430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74FFC3C-A52E-4D5E-9551-B111CCC07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590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563EB"/>
                </a:solidFill>
              </a:defRPr>
            </a:pPr>
            <a:r>
              <a:rPr sz="1125" b="1">
                <a:solidFill>
                  <a:srgbClr val="2563EB"/>
                </a:solidFill>
              </a:rPr>
              <a:t>LEAN CANVAS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77BCEF7-8EF9-4CF4-8AB5-752A78CCE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현장 성과를 사업모델 가설과 검증지표로 연결한다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21E8E34-98BD-4C17-A5D5-819E9A730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33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94A3B8"/>
                </a:solidFill>
              </a:defRPr>
            </a:pPr>
            <a:r>
              <a:rPr sz="1200" b="1">
                <a:solidFill>
                  <a:srgbClr val="94A3B8"/>
                </a:solidFill>
              </a:rPr>
              <a:t>05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F686A9-0430-4D0F-AE23-D3574C222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0"/>
            <a:ext cx="3429000" cy="2552700"/>
          </a:xfrm>
          <a:prstGeom xmlns:a="http://schemas.openxmlformats.org/drawingml/2006/main" prst="roundRect">
            <a:avLst>
              <a:gd name="adj" fmla="val 44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563E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D42CB3-57ED-47BC-B3FE-E8B98F21B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75260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563EB"/>
                </a:solidFill>
              </a:defRPr>
            </a:pPr>
            <a:r>
              <a:rPr sz="1800" b="1">
                <a:solidFill>
                  <a:srgbClr val="2563EB"/>
                </a:solidFill>
              </a:rPr>
              <a:t>고객·문제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B4394B-7AE0-49A6-B657-A154809F8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24100"/>
            <a:ext cx="29527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고객: 오더를 직접 선택하는 기사</a:t>
            </a:r>
          </a:p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문제: 짧은 판단시간·반복 조작</a:t>
            </a:r>
          </a:p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대안: 수동 확인·경험 의존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FEBB43B-9F49-4265-8611-210D58D6B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524000"/>
            <a:ext cx="3429000" cy="2552700"/>
          </a:xfrm>
          <a:prstGeom xmlns:a="http://schemas.openxmlformats.org/drawingml/2006/main" prst="roundRect">
            <a:avLst>
              <a:gd name="adj" fmla="val 44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59669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68B4995-32F1-4803-AF23-15E8AD7B0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175260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59669"/>
                </a:solidFill>
              </a:defRPr>
            </a:pPr>
            <a:r>
              <a:rPr sz="1800" b="1">
                <a:solidFill>
                  <a:srgbClr val="059669"/>
                </a:solidFill>
              </a:rPr>
              <a:t>가치·해결책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BF83FA3-922C-4721-A8A9-B6395A287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324100"/>
            <a:ext cx="29527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거리당 수익성과 다음 기회를 빠르게 판단</a:t>
            </a:r>
          </a:p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핵심정보·자동 상세·TMAP 연결</a:t>
            </a:r>
          </a:p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실제 운행 로그로 반복 개선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EBD9437-C4C4-4943-8071-2E4119F9C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524000"/>
            <a:ext cx="3429000" cy="2552700"/>
          </a:xfrm>
          <a:prstGeom xmlns:a="http://schemas.openxmlformats.org/drawingml/2006/main" prst="roundRect">
            <a:avLst>
              <a:gd name="adj" fmla="val 44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770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70C5ED2-9CF8-49CA-9A24-24D8EDA76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75260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D97706"/>
                </a:solidFill>
              </a:defRPr>
            </a:pPr>
            <a:r>
              <a:rPr sz="1800" b="1">
                <a:solidFill>
                  <a:srgbClr val="D97706"/>
                </a:solidFill>
              </a:rPr>
              <a:t>사업·지표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53BB794-C90A-4374-9383-4ADDD46F1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324100"/>
            <a:ext cx="29527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채널: 추천·커뮤니티·개발일지</a:t>
            </a:r>
          </a:p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수익: 구독 가설</a:t>
            </a:r>
          </a:p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지표: 판단시간·적중률·거리당 운임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1994FEB-050A-42E1-A414-F9336C732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91050"/>
            <a:ext cx="95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7C3AED"/>
                </a:solidFill>
              </a:defRPr>
            </a:pPr>
            <a:r>
              <a:rPr sz="1425" b="1">
                <a:solidFill>
                  <a:srgbClr val="7C3AED"/>
                </a:solidFill>
              </a:rPr>
              <a:t>AARRR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426FFAE-D8A6-4D35-B18E-F159D4428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476750"/>
            <a:ext cx="16002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7EB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8F29EE3-DC88-4C63-8E9A-575EF2665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4629150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033"/>
                </a:solidFill>
              </a:defRPr>
            </a:pPr>
            <a:r>
              <a:rPr sz="1275" b="1">
                <a:solidFill>
                  <a:srgbClr val="172033"/>
                </a:solidFill>
              </a:rPr>
              <a:t>유입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CB2116A-BEAB-4F98-A335-498AEA9F7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4610100"/>
            <a:ext cx="361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7C3AED"/>
                </a:solidFill>
              </a:defRPr>
            </a:pPr>
            <a:r>
              <a:rPr sz="2025" b="1">
                <a:solidFill>
                  <a:srgbClr val="7C3AED"/>
                </a:solidFill>
              </a:rPr>
              <a:t>→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3CD3E84-9068-4388-92BA-EBBF5BFBD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4476750"/>
            <a:ext cx="16002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7EB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912A985-927D-4965-B1AE-725562DA3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4629150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033"/>
                </a:solidFill>
              </a:defRPr>
            </a:pPr>
            <a:r>
              <a:rPr sz="1275" b="1">
                <a:solidFill>
                  <a:srgbClr val="172033"/>
                </a:solidFill>
              </a:rPr>
              <a:t>첫 판단 성공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E074541-748D-4BE9-831F-6AD03DAE3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4610100"/>
            <a:ext cx="361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7C3AED"/>
                </a:solidFill>
              </a:defRPr>
            </a:pPr>
            <a:r>
              <a:rPr sz="2025" b="1">
                <a:solidFill>
                  <a:srgbClr val="7C3AED"/>
                </a:solidFill>
              </a:rPr>
              <a:t>→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201E1C5-931D-4411-964D-B7D69F04C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4476750"/>
            <a:ext cx="16002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ECFDF5"/>
          </a:solidFill>
          <a:ln xmlns:a="http://schemas.openxmlformats.org/drawingml/2006/main" w="9525">
            <a:solidFill>
              <a:srgbClr val="059669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70BE97D-7A0F-4F03-8F25-A09C92A4B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4629150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033"/>
                </a:solidFill>
              </a:defRPr>
            </a:pPr>
            <a:r>
              <a:rPr sz="1275" b="1">
                <a:solidFill>
                  <a:srgbClr val="172033"/>
                </a:solidFill>
              </a:rPr>
              <a:t>2주 반복 사용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C11F62D-A22E-44E1-B321-E655F4F87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610100"/>
            <a:ext cx="361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7C3AED"/>
                </a:solidFill>
              </a:defRPr>
            </a:pPr>
            <a:r>
              <a:rPr sz="2025" b="1">
                <a:solidFill>
                  <a:srgbClr val="7C3AED"/>
                </a:solidFill>
              </a:rPr>
              <a:t>→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0CD3538-31C1-40A1-9077-503F2867A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476750"/>
            <a:ext cx="16002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7EB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D29E15D-51BF-4883-8E63-3D3A79FC6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4629150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033"/>
                </a:solidFill>
              </a:defRPr>
            </a:pPr>
            <a:r>
              <a:rPr sz="1275" b="1">
                <a:solidFill>
                  <a:srgbClr val="172033"/>
                </a:solidFill>
              </a:rPr>
              <a:t>지불의향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7D4455E-5D91-4963-8FF7-9F9C6849C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610100"/>
            <a:ext cx="361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7C3AED"/>
                </a:solidFill>
              </a:defRPr>
            </a:pPr>
            <a:r>
              <a:rPr sz="2025" b="1">
                <a:solidFill>
                  <a:srgbClr val="7C3AED"/>
                </a:solidFill>
              </a:rPr>
              <a:t>→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0F212F9-239C-40E0-A319-4F7BFB450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4476750"/>
            <a:ext cx="16002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7EB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38E5F9A-2047-4C44-AAEF-BE8FF7136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4629150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033"/>
                </a:solidFill>
              </a:defRPr>
            </a:pPr>
            <a:r>
              <a:rPr sz="1275" b="1">
                <a:solidFill>
                  <a:srgbClr val="172033"/>
                </a:solidFill>
              </a:rPr>
              <a:t>동료 추천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F26C452-7723-4CBA-AFFB-1B3BAD760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9750"/>
            <a:ext cx="10972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D97706"/>
                </a:solidFill>
              </a:defRPr>
            </a:pPr>
            <a:r>
              <a:rPr sz="1500" b="1">
                <a:solidFill>
                  <a:srgbClr val="D97706"/>
                </a:solidFill>
              </a:rPr>
              <a:t>미검증: 외부 기사 재현성 · 유료 전환 · 장기 유지율 · 공식 시장규모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3C21D1C-2857-4FE1-AB52-9189C2421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990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94A3B8"/>
                </a:solidFill>
              </a:defRPr>
            </a:pPr>
            <a:r>
              <a:rPr sz="900" b="0">
                <a:solidFill>
                  <a:srgbClr val="94A3B8"/>
                </a:solidFill>
              </a:rPr>
              <a:t>CatchPro Mission 1 · 개발자 반복 실운행 관찰 / 외부 기사 검증 전</a:t>
            </a:r>
          </a:p>
        </p:txBody>
      </p:sp>
    </p:spTree>
    <p:extLst>
      <p:ext uri="{BB962C8B-B14F-4D97-AF65-F5344CB8AC3E}">
        <p14:creationId xmlns:p14="http://schemas.microsoft.com/office/powerpoint/2010/main" val="51751577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09B5860-6EC9-4B10-B94F-50AA21348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590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563EB"/>
                </a:solidFill>
              </a:defRPr>
            </a:pPr>
            <a:r>
              <a:rPr sz="1125" b="1">
                <a:solidFill>
                  <a:srgbClr val="2563EB"/>
                </a:solidFill>
              </a:rPr>
              <a:t>NEXT VALIDATION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6848BAD-BD27-42BF-9215-C5930B1A4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다음 결정은 외부 기사 5명의 2주 교차 테스트로 내린다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45C6CB8-0317-415D-8A39-FD9708F53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33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94A3B8"/>
                </a:solidFill>
              </a:defRPr>
            </a:pPr>
            <a:r>
              <a:rPr sz="1200" b="1">
                <a:solidFill>
                  <a:srgbClr val="94A3B8"/>
                </a:solidFill>
              </a:rPr>
              <a:t>06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1BEA83-9D9D-4664-B156-8C1EBF274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62100"/>
            <a:ext cx="3390900" cy="97155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EFF6FF"/>
          </a:solidFill>
          <a:ln xmlns:a="http://schemas.openxmlformats.org/drawingml/2006/main" w="9525">
            <a:solidFill>
              <a:srgbClr val="BFDBFE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06EBC38-B36F-455D-9B1A-9A0A507E8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7335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67085"/>
                </a:solidFill>
              </a:defRPr>
            </a:pPr>
            <a:r>
              <a:rPr sz="1350" b="1">
                <a:solidFill>
                  <a:srgbClr val="667085"/>
                </a:solidFill>
              </a:rPr>
              <a:t>판단시간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D45648B-46B8-4726-B617-9FA9232CE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1752600"/>
            <a:ext cx="114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2563EB"/>
                </a:solidFill>
              </a:defRPr>
            </a:pPr>
            <a:r>
              <a:rPr sz="2100" b="1">
                <a:solidFill>
                  <a:srgbClr val="2563EB"/>
                </a:solidFill>
              </a:rPr>
              <a:t>-30%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69022A-591C-4900-8E43-B3D36B842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562100"/>
            <a:ext cx="3390900" cy="97155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EFF6FF"/>
          </a:solidFill>
          <a:ln xmlns:a="http://schemas.openxmlformats.org/drawingml/2006/main" w="9525">
            <a:solidFill>
              <a:srgbClr val="BFDBF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FA1119-F0A2-4EDC-B2CD-98D5E62A4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17335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67085"/>
                </a:solidFill>
              </a:defRPr>
            </a:pPr>
            <a:r>
              <a:rPr sz="1350" b="1">
                <a:solidFill>
                  <a:srgbClr val="667085"/>
                </a:solidFill>
              </a:rPr>
              <a:t>A등급 적중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BCD3E7E-C144-4B93-AAD6-00E8B393A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752600"/>
            <a:ext cx="114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2563EB"/>
                </a:solidFill>
              </a:defRPr>
            </a:pPr>
            <a:r>
              <a:rPr sz="2100" b="1">
                <a:solidFill>
                  <a:srgbClr val="2563EB"/>
                </a:solidFill>
              </a:rPr>
              <a:t>70%+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E2B2DF5-4FB3-4BC9-A891-848F80AD1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562100"/>
            <a:ext cx="3390900" cy="97155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EFF6FF"/>
          </a:solidFill>
          <a:ln xmlns:a="http://schemas.openxmlformats.org/drawingml/2006/main" w="9525">
            <a:solidFill>
              <a:srgbClr val="BFDBF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B5C482-1A9E-4EEA-B53D-8BE9142C6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7335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67085"/>
                </a:solidFill>
              </a:defRPr>
            </a:pPr>
            <a:r>
              <a:rPr sz="1350" b="1">
                <a:solidFill>
                  <a:srgbClr val="667085"/>
                </a:solidFill>
              </a:rPr>
              <a:t>상세·TMAP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FC15157-D6FD-445D-A42D-94C3BCB97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1752600"/>
            <a:ext cx="114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2563EB"/>
                </a:solidFill>
              </a:defRPr>
            </a:pPr>
            <a:r>
              <a:rPr sz="2100" b="1">
                <a:solidFill>
                  <a:srgbClr val="2563EB"/>
                </a:solidFill>
              </a:rPr>
              <a:t>95%+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D6C7D3F-07B6-4538-9008-6233427D6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390900" cy="97155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ECFDF5"/>
          </a:solidFill>
          <a:ln xmlns:a="http://schemas.openxmlformats.org/drawingml/2006/main" w="9525">
            <a:solidFill>
              <a:srgbClr val="A7F3D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817F1CF-CD54-4156-B749-9E7D797F7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527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67085"/>
                </a:solidFill>
              </a:defRPr>
            </a:pPr>
            <a:r>
              <a:rPr sz="1350" b="1">
                <a:solidFill>
                  <a:srgbClr val="667085"/>
                </a:solidFill>
              </a:rPr>
              <a:t>3만원 운행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A7D5E71-DC27-4A85-93D3-D3927A1E2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2971800"/>
            <a:ext cx="114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059669"/>
                </a:solidFill>
              </a:defRPr>
            </a:pPr>
            <a:r>
              <a:rPr sz="2100" b="1">
                <a:solidFill>
                  <a:srgbClr val="059669"/>
                </a:solidFill>
              </a:rPr>
              <a:t>50%+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D4D93CE-D619-417D-8DC7-79BD4DA0E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781300"/>
            <a:ext cx="3390900" cy="97155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ECFDF5"/>
          </a:solidFill>
          <a:ln xmlns:a="http://schemas.openxmlformats.org/drawingml/2006/main" w="9525">
            <a:solidFill>
              <a:srgbClr val="A7F3D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2942691-2B91-48DF-9473-37C9BF3F9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9527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67085"/>
                </a:solidFill>
              </a:defRPr>
            </a:pPr>
            <a:r>
              <a:rPr sz="1350" b="1">
                <a:solidFill>
                  <a:srgbClr val="667085"/>
                </a:solidFill>
              </a:rPr>
              <a:t>사용 의향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166E46C-762B-4927-B58B-3C86CE931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971800"/>
            <a:ext cx="114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059669"/>
                </a:solidFill>
              </a:defRPr>
            </a:pPr>
            <a:r>
              <a:rPr sz="2100" b="1">
                <a:solidFill>
                  <a:srgbClr val="059669"/>
                </a:solidFill>
              </a:rPr>
              <a:t>4/5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0D82905-C7D3-40B6-BF7C-6346F58FF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781300"/>
            <a:ext cx="3390900" cy="97155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ECFDF5"/>
          </a:solidFill>
          <a:ln xmlns:a="http://schemas.openxmlformats.org/drawingml/2006/main" w="9525">
            <a:solidFill>
              <a:srgbClr val="A7F3D0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01C6BA0-0123-4A81-A0BB-0863C5D9D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527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67085"/>
                </a:solidFill>
              </a:defRPr>
            </a:pPr>
            <a:r>
              <a:rPr sz="1350" b="1">
                <a:solidFill>
                  <a:srgbClr val="667085"/>
                </a:solidFill>
              </a:rPr>
              <a:t>안전 문제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AF4F17E-DA76-4F0B-BC99-40D16F9AE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2971800"/>
            <a:ext cx="114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059669"/>
                </a:solidFill>
              </a:defRPr>
            </a:pPr>
            <a:r>
              <a:rPr sz="2100" b="1">
                <a:solidFill>
                  <a:srgbClr val="059669"/>
                </a:solidFill>
              </a:rPr>
              <a:t>0건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1FD25A9-4D4A-4FFB-A730-11EA6D677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05300"/>
            <a:ext cx="2571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59669"/>
                </a:solidFill>
              </a:defRPr>
            </a:pPr>
            <a:r>
              <a:rPr sz="1725" b="1">
                <a:solidFill>
                  <a:srgbClr val="059669"/>
                </a:solidFill>
              </a:rPr>
              <a:t>GO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504925F-DBD1-434D-92AF-DD264929B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05350"/>
            <a:ext cx="2571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수익성·사용성·안전 충족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F860B1D-1F66-4FFB-BA78-FF8988F2F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4305300"/>
            <a:ext cx="2571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D97706"/>
                </a:solidFill>
              </a:defRPr>
            </a:pPr>
            <a:r>
              <a:rPr sz="1725" b="1">
                <a:solidFill>
                  <a:srgbClr val="D97706"/>
                </a:solidFill>
              </a:rPr>
              <a:t>IMPROVE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3FD19A8-9170-4A2D-94F8-E16D9B320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4705350"/>
            <a:ext cx="2571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판단은 빨라졌지만 수익성 미달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CFFF9A5-1059-4B01-8EF8-83318FD4B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305300"/>
            <a:ext cx="2571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2563EB"/>
                </a:solidFill>
              </a:defRPr>
            </a:pPr>
            <a:r>
              <a:rPr sz="1725" b="1">
                <a:solidFill>
                  <a:srgbClr val="2563EB"/>
                </a:solidFill>
              </a:rPr>
              <a:t>RETEST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BE2F87C-F698-4621-BF62-61AE5870F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705350"/>
            <a:ext cx="2571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표본·로그 부족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24CC477-892C-41BC-8646-71E5AF68A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4305300"/>
            <a:ext cx="2571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DC2626"/>
                </a:solidFill>
              </a:defRPr>
            </a:pPr>
            <a:r>
              <a:rPr sz="1725" b="1">
                <a:solidFill>
                  <a:srgbClr val="DC2626"/>
                </a:solidFill>
              </a:rPr>
              <a:t>STOP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FD078E3-B4DA-41B0-AF46-0F57C4CAC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4705350"/>
            <a:ext cx="2571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수익 개선 없음 또는 안전 문제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9B39148-D17F-423F-A758-0B8C2A256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505450"/>
            <a:ext cx="9334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111827"/>
          </a:solidFill>
          <a:ln xmlns:a="http://schemas.openxmlformats.org/drawingml/2006/main" w="9525">
            <a:solidFill>
              <a:srgbClr val="111827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3A6E513-C4D7-4C37-8D77-9E1A38E18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638800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9FAFB"/>
                </a:solidFill>
              </a:defRPr>
            </a:pPr>
            <a:r>
              <a:rPr sz="1725" b="1">
                <a:solidFill>
                  <a:srgbClr val="F9FAFB"/>
                </a:solidFill>
              </a:rPr>
              <a:t>결론: 더 많은 기능보다 반복 가능한 수익 개선을 먼저 증명한다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9977493-9825-42AF-B9AF-7A78D827C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990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94A3B8"/>
                </a:solidFill>
              </a:defRPr>
            </a:pPr>
            <a:r>
              <a:rPr sz="900" b="0">
                <a:solidFill>
                  <a:srgbClr val="94A3B8"/>
                </a:solidFill>
              </a:rPr>
              <a:t>CatchPro Mission 1 · 개발자 반복 실운행 관찰 / 외부 기사 검증 전</a:t>
            </a:r>
          </a:p>
        </p:txBody>
      </p:sp>
    </p:spTree>
    <p:extLst>
      <p:ext uri="{BB962C8B-B14F-4D97-AF65-F5344CB8AC3E}">
        <p14:creationId xmlns:p14="http://schemas.microsoft.com/office/powerpoint/2010/main" val="19597816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2026-08-07T09:48:04.3050000Z</dcterms:created>
  <dcterms:modified xsi:type="dcterms:W3CDTF">2026-08-07T09:48:04.3050000Z</dcterms:modified>
</coreProperties>
</file>